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 autoCompressPictures="0">
  <p:sldMasterIdLst>
    <p:sldMasterId id="2147483684" r:id="rId4"/>
  </p:sldMasterIdLst>
  <p:notesMasterIdLst>
    <p:notesMasterId r:id="rId17"/>
  </p:notesMasterIdLst>
  <p:handoutMasterIdLst>
    <p:handoutMasterId r:id="rId18"/>
  </p:handoutMasterIdLst>
  <p:sldIdLst>
    <p:sldId id="256" r:id="rId5"/>
    <p:sldId id="293" r:id="rId6"/>
    <p:sldId id="292" r:id="rId7"/>
    <p:sldId id="261" r:id="rId8"/>
    <p:sldId id="264" r:id="rId9"/>
    <p:sldId id="267" r:id="rId10"/>
    <p:sldId id="269" r:id="rId11"/>
    <p:sldId id="271" r:id="rId12"/>
    <p:sldId id="279" r:id="rId13"/>
    <p:sldId id="291" r:id="rId14"/>
    <p:sldId id="290" r:id="rId15"/>
    <p:sldId id="287" r:id="rId1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76" userDrawn="1">
          <p15:clr>
            <a:srgbClr val="A4A3A4"/>
          </p15:clr>
        </p15:guide>
        <p15:guide id="2" pos="288" userDrawn="1">
          <p15:clr>
            <a:srgbClr val="A4A3A4"/>
          </p15:clr>
        </p15:guide>
        <p15:guide id="3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575F4FE-94A3-E26B-9427-EA784D78143F}" name="Guest User" initials="GU" userId="S::urn:spo:anon#daeb626d91c5acc14bb3ad317e1c7f11d8fef84e26391ad9e96f0ed474d66554::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23" autoAdjust="0"/>
    <p:restoredTop sz="94660"/>
  </p:normalViewPr>
  <p:slideViewPr>
    <p:cSldViewPr snapToGrid="0" showGuides="1">
      <p:cViewPr>
        <p:scale>
          <a:sx n="102" d="100"/>
          <a:sy n="102" d="100"/>
        </p:scale>
        <p:origin x="-222" y="24"/>
      </p:cViewPr>
      <p:guideLst>
        <p:guide orient="horz" pos="276"/>
        <p:guide pos="28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1" d="100"/>
          <a:sy n="81" d="100"/>
        </p:scale>
        <p:origin x="3894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5B11B8E6-0FD5-18A0-B9A3-CB7EF7EEB5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88295C3-028E-2550-DC70-2A1DBBB0C21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DA0D10-CBA4-4338-BABA-7FC53C07C358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9D09253-5A7B-0CE5-E072-7758B862966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43403DA-1427-6AC6-90E7-5819B009BAF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83CB63-99A3-49C5-ADA9-9E3907F92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916625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 xmlns="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9DB65B-FF85-4837-B6B8-D96205B17A78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94EC07-D59F-43C0-8F62-551FC0CE0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295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 xmlns="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94EC07-D59F-43C0-8F62-551FC0CE09E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349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94EC07-D59F-43C0-8F62-551FC0CE09E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677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43EF958-7D0A-66B9-91B2-E998129320C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22">
            <a:extLst>
              <a:ext uri="{FF2B5EF4-FFF2-40B4-BE49-F238E27FC236}">
                <a16:creationId xmlns:a16="http://schemas.microsoft.com/office/drawing/2014/main" xmlns="" id="{5CF56A92-1C35-FA29-2E59-72FB3986976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3924" y="1611313"/>
            <a:ext cx="3867153" cy="2590800"/>
          </a:xfrm>
          <a:prstGeom prst="rect">
            <a:avLst/>
          </a:prstGeom>
        </p:spPr>
        <p:txBody>
          <a:bodyPr/>
          <a:lstStyle>
            <a:lvl1pPr>
              <a:defRPr sz="1100" b="0">
                <a:latin typeface="+mn-lt"/>
              </a:defRPr>
            </a:lvl1pPr>
            <a:lvl2pPr marL="0" indent="-285750">
              <a:buClr>
                <a:schemeClr val="accent1"/>
              </a:buClr>
              <a:buFont typeface="Arial" panose="020B0604020202020204" pitchFamily="34" charset="0"/>
              <a:buChar char="•"/>
              <a:defRPr b="0">
                <a:latin typeface="+mn-lt"/>
              </a:defRPr>
            </a:lvl2pPr>
            <a:lvl3pPr marL="457200" indent="-228600">
              <a:buFont typeface="Wingdings" panose="05000000000000000000" pitchFamily="2" charset="2"/>
              <a:buChar char="§"/>
              <a:defRPr sz="1000" b="0">
                <a:latin typeface="+mn-lt"/>
              </a:defRPr>
            </a:lvl3pPr>
            <a:lvl4pPr marL="685800" indent="-228600">
              <a:buFont typeface="Courier New" panose="02070309020205020404" pitchFamily="49" charset="0"/>
              <a:buChar char="o"/>
              <a:defRPr sz="1000" b="0">
                <a:latin typeface="+mn-lt"/>
              </a:defRPr>
            </a:lvl4pPr>
            <a:lvl5pPr marL="914400" indent="-228600">
              <a:buFont typeface="Arial" panose="020B0604020202020204" pitchFamily="34" charset="0"/>
              <a:buChar char="•"/>
              <a:defRPr sz="1000" b="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ext Placeholder 22">
            <a:extLst>
              <a:ext uri="{FF2B5EF4-FFF2-40B4-BE49-F238E27FC236}">
                <a16:creationId xmlns:a16="http://schemas.microsoft.com/office/drawing/2014/main" xmlns="" id="{A396082E-9DEB-883A-4DC1-1DEE30D18C0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819647" y="1611313"/>
            <a:ext cx="3867153" cy="2590800"/>
          </a:xfrm>
          <a:prstGeom prst="rect">
            <a:avLst/>
          </a:prstGeom>
        </p:spPr>
        <p:txBody>
          <a:bodyPr/>
          <a:lstStyle>
            <a:lvl1pPr>
              <a:defRPr sz="1100" b="0">
                <a:latin typeface="+mn-lt"/>
              </a:defRPr>
            </a:lvl1pPr>
            <a:lvl2pPr marL="0" indent="-285750">
              <a:buClr>
                <a:schemeClr val="accent1"/>
              </a:buClr>
              <a:buFont typeface="Arial" panose="020B0604020202020204" pitchFamily="34" charset="0"/>
              <a:buChar char="•"/>
              <a:defRPr b="0">
                <a:latin typeface="+mn-lt"/>
              </a:defRPr>
            </a:lvl2pPr>
            <a:lvl3pPr marL="457200" indent="-228600">
              <a:buFont typeface="Wingdings" panose="05000000000000000000" pitchFamily="2" charset="2"/>
              <a:buChar char="§"/>
              <a:defRPr sz="1000" b="0">
                <a:latin typeface="+mn-lt"/>
              </a:defRPr>
            </a:lvl3pPr>
            <a:lvl4pPr marL="685800" indent="-228600">
              <a:buFont typeface="Courier New" panose="02070309020205020404" pitchFamily="49" charset="0"/>
              <a:buChar char="o"/>
              <a:defRPr sz="1000" b="0">
                <a:latin typeface="+mn-lt"/>
              </a:defRPr>
            </a:lvl4pPr>
            <a:lvl5pPr marL="914400" indent="-228600">
              <a:buFont typeface="Arial" panose="020B0604020202020204" pitchFamily="34" charset="0"/>
              <a:buChar char="•"/>
              <a:defRPr sz="1000" b="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xmlns="" id="{8C7D2C05-8DAC-8192-0E4B-114AF635D3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05800" y="4747787"/>
            <a:ext cx="381000" cy="13849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>
              <a:defRPr sz="900" i="1">
                <a:solidFill>
                  <a:schemeClr val="tx2"/>
                </a:solidFill>
                <a:latin typeface="+mj-lt"/>
                <a:cs typeface="Poppins" panose="00000500000000000000" pitchFamily="2" charset="0"/>
              </a:defRPr>
            </a:lvl1pPr>
          </a:lstStyle>
          <a:p>
            <a:fld id="{AEAD2C88-9B63-459B-916C-99FC19A961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675B54C4-49EE-315F-997F-759A07FF2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002" y="441888"/>
            <a:ext cx="8229600" cy="553998"/>
          </a:xfrm>
        </p:spPr>
        <p:txBody>
          <a:bodyPr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xmlns="" id="{B36608AB-51DD-FAFB-9210-A44C1EE415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0002" y="1000755"/>
            <a:ext cx="8229600" cy="30777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400" b="0" i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396412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6B8C4B7-D3C0-E106-326E-9728D9152F62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D2C88-9B63-459B-916C-99FC19A9614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A68E1A0-7C7F-E7F6-9BFC-4474D603244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487680" y="1547396"/>
            <a:ext cx="3048000" cy="21986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0D9FD72-58B8-1A4E-2DE1-8DE4D583CA6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914400" y="1999078"/>
            <a:ext cx="3048000" cy="21986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78FD492-CFA2-6EE0-B797-0E26D340855E}"/>
              </a:ext>
            </a:extLst>
          </p:cNvPr>
          <p:cNvSpPr/>
          <p:nvPr userDrawn="1"/>
        </p:nvSpPr>
        <p:spPr>
          <a:xfrm>
            <a:off x="5181600" y="1523682"/>
            <a:ext cx="3048000" cy="21986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B3892182-D0B4-B9A8-79E5-FE242858524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5608320" y="1975364"/>
            <a:ext cx="3048000" cy="2198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xmlns="" id="{00174B67-EACA-AEB0-D2BF-07FBB2EC5D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1657350"/>
            <a:ext cx="2743200" cy="22860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xmlns="" id="{123B346F-0FEC-73E9-D737-664C665373E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66800" y="2181225"/>
            <a:ext cx="2743200" cy="1762125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>
            <a:lvl1pPr>
              <a:defRPr sz="1100" b="0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endParaRPr lang="en-US"/>
          </a:p>
        </p:txBody>
      </p:sp>
      <p:sp>
        <p:nvSpPr>
          <p:cNvPr id="23" name="Text Placeholder 19">
            <a:extLst>
              <a:ext uri="{FF2B5EF4-FFF2-40B4-BE49-F238E27FC236}">
                <a16:creationId xmlns:a16="http://schemas.microsoft.com/office/drawing/2014/main" xmlns="" id="{7456C2F6-A4A7-40CF-88E8-593DE8EF596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334000" y="1657350"/>
            <a:ext cx="27432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xmlns="" id="{83131E4D-1142-E95E-90F8-2B7ECDABBCB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6440" y="2181225"/>
            <a:ext cx="2651760" cy="1762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>
            <a:lvl1pPr>
              <a:defRPr sz="11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84EF1100-F8EA-DF17-43E7-50CD9A467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002" y="441888"/>
            <a:ext cx="8229600" cy="553998"/>
          </a:xfrm>
        </p:spPr>
        <p:txBody>
          <a:bodyPr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xmlns="" id="{135A3EFA-FA01-EC39-9312-B22D68D335C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0002" y="1000755"/>
            <a:ext cx="8229600" cy="30777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400" b="0" i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550144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A961ACC-5093-EAFA-1AF0-863F6138948E}"/>
              </a:ext>
            </a:extLst>
          </p:cNvPr>
          <p:cNvSpPr/>
          <p:nvPr userDrawn="1"/>
        </p:nvSpPr>
        <p:spPr>
          <a:xfrm>
            <a:off x="0" y="0"/>
            <a:ext cx="807720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6A50E96-2CAD-1CF6-FF45-1626AF52A8D8}"/>
              </a:ext>
            </a:extLst>
          </p:cNvPr>
          <p:cNvSpPr/>
          <p:nvPr userDrawn="1"/>
        </p:nvSpPr>
        <p:spPr>
          <a:xfrm>
            <a:off x="8077200" y="0"/>
            <a:ext cx="10668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6286C3CB-1305-C522-3283-6AD5F708E718}"/>
              </a:ext>
            </a:extLst>
          </p:cNvPr>
          <p:cNvSpPr/>
          <p:nvPr userDrawn="1"/>
        </p:nvSpPr>
        <p:spPr>
          <a:xfrm rot="5400000">
            <a:off x="3505200" y="571500"/>
            <a:ext cx="1066800" cy="807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C2380BD-D47B-4B72-2387-F7A295A8F530}"/>
              </a:ext>
            </a:extLst>
          </p:cNvPr>
          <p:cNvSpPr txBox="1"/>
          <p:nvPr userDrawn="1"/>
        </p:nvSpPr>
        <p:spPr>
          <a:xfrm>
            <a:off x="762000" y="4379266"/>
            <a:ext cx="5715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200" b="0" i="0" u="none" strike="noStrike" baseline="0" dirty="0">
                <a:solidFill>
                  <a:srgbClr val="FFFFFF"/>
                </a:solidFill>
                <a:latin typeface="+mj-lt"/>
              </a:rPr>
              <a:t>© Pragma IoT SA - 2025. All rights reserved.</a:t>
            </a:r>
          </a:p>
          <a:p>
            <a:pPr algn="l"/>
            <a:r>
              <a:rPr lang="en-US" sz="1200" b="1" i="0" u="none" strike="noStrike" baseline="0" dirty="0">
                <a:solidFill>
                  <a:srgbClr val="FD0067"/>
                </a:solidFill>
                <a:latin typeface="+mj-lt"/>
              </a:rPr>
              <a:t>www.pragma-iot.com</a:t>
            </a:r>
            <a:endParaRPr lang="en-US" sz="1200" dirty="0">
              <a:latin typeface="+mj-lt"/>
            </a:endParaRPr>
          </a:p>
        </p:txBody>
      </p:sp>
      <p:pic>
        <p:nvPicPr>
          <p:cNvPr id="5" name="Picture 4" descr="A blue and black logo&#10;&#10;AI-generated content may be incorrect.">
            <a:extLst>
              <a:ext uri="{FF2B5EF4-FFF2-40B4-BE49-F238E27FC236}">
                <a16:creationId xmlns:a16="http://schemas.microsoft.com/office/drawing/2014/main" xmlns="" id="{786AED23-E8FD-E8BA-C02B-C14A2E02AE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66899"/>
            <a:ext cx="5722857" cy="1155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7672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571ADA4E-5FDB-3614-50CC-060559E007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AD2C88-9B63-459B-916C-99FC19A961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762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4FF325E9-5BF8-FB98-E017-07BB482D8A3D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026D82D-6A0F-649F-6EB5-A4CE4B9E35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3924" y="1600200"/>
            <a:ext cx="4038601" cy="22669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="1">
                <a:solidFill>
                  <a:schemeClr val="accent1"/>
                </a:solidFill>
              </a:defRPr>
            </a:lvl1pPr>
            <a:lvl2pPr marL="0" indent="-228600">
              <a:buFont typeface="Arial" panose="020B0604020202020204" pitchFamily="34" charset="0"/>
              <a:buChar char="•"/>
              <a:defRPr b="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Item 1</a:t>
            </a:r>
          </a:p>
          <a:p>
            <a:pPr lvl="1"/>
            <a:r>
              <a:rPr lang="en-US" dirty="0"/>
              <a:t>Item 2</a:t>
            </a:r>
          </a:p>
          <a:p>
            <a:pPr lvl="1"/>
            <a:r>
              <a:rPr lang="en-US" dirty="0"/>
              <a:t>Item 3</a:t>
            </a:r>
          </a:p>
          <a:p>
            <a:pPr lvl="1"/>
            <a:r>
              <a:rPr lang="en-US" dirty="0"/>
              <a:t>Item 4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xmlns="" id="{19F434BE-4C06-54E3-58A7-8ED24599A49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648200" y="1604010"/>
            <a:ext cx="4038600" cy="22669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="1">
                <a:solidFill>
                  <a:schemeClr val="accent1"/>
                </a:solidFill>
              </a:defRPr>
            </a:lvl1pPr>
            <a:lvl2pPr marL="0" indent="-228600">
              <a:buFont typeface="Arial" panose="020B0604020202020204" pitchFamily="34" charset="0"/>
              <a:buChar char="•"/>
              <a:defRPr b="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Item 1</a:t>
            </a:r>
          </a:p>
          <a:p>
            <a:pPr lvl="1"/>
            <a:r>
              <a:rPr lang="en-US"/>
              <a:t>Item 2</a:t>
            </a:r>
          </a:p>
          <a:p>
            <a:pPr lvl="1"/>
            <a:r>
              <a:rPr lang="en-US"/>
              <a:t>Item 3</a:t>
            </a:r>
          </a:p>
          <a:p>
            <a:pPr lvl="1"/>
            <a:r>
              <a:rPr lang="en-US"/>
              <a:t>Item 4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xmlns="" id="{57C25171-E4D9-3EED-C608-C5CCF62D9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002" y="441888"/>
            <a:ext cx="8229600" cy="553998"/>
          </a:xfrm>
        </p:spPr>
        <p:txBody>
          <a:bodyPr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xmlns="" id="{8579FA4A-4015-A55B-DED9-A101E8ECCFA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0002" y="1000755"/>
            <a:ext cx="8229600" cy="30777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400" b="0" i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D1B055D-7B7F-04C5-1B8C-C0E0C7D050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05800" y="4747787"/>
            <a:ext cx="381000" cy="13849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>
              <a:defRPr sz="900" i="1">
                <a:solidFill>
                  <a:schemeClr val="tx2"/>
                </a:solidFill>
                <a:latin typeface="+mj-lt"/>
                <a:cs typeface="Poppins" panose="00000500000000000000" pitchFamily="2" charset="0"/>
              </a:defRPr>
            </a:lvl1pPr>
          </a:lstStyle>
          <a:p>
            <a:fld id="{AEAD2C88-9B63-459B-916C-99FC19A961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996720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D2C88-9B63-459B-916C-99FC19A96149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Text Placeholder 22">
            <a:extLst>
              <a:ext uri="{FF2B5EF4-FFF2-40B4-BE49-F238E27FC236}">
                <a16:creationId xmlns:a16="http://schemas.microsoft.com/office/drawing/2014/main" xmlns="" id="{EB015E19-506E-15B1-B24B-D5C87F15F82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314700" y="1507012"/>
            <a:ext cx="2514600" cy="2590800"/>
          </a:xfrm>
          <a:prstGeom prst="rect">
            <a:avLst/>
          </a:prstGeom>
        </p:spPr>
        <p:txBody>
          <a:bodyPr/>
          <a:lstStyle>
            <a:lvl1pPr>
              <a:defRPr sz="1100" b="0">
                <a:latin typeface="+mn-lt"/>
              </a:defRPr>
            </a:lvl1pPr>
            <a:lvl2pPr marL="0" indent="-285750">
              <a:buClr>
                <a:schemeClr val="accent1"/>
              </a:buClr>
              <a:buFont typeface="Arial" panose="020B0604020202020204" pitchFamily="34" charset="0"/>
              <a:buChar char="•"/>
              <a:defRPr b="0">
                <a:latin typeface="+mn-lt"/>
              </a:defRPr>
            </a:lvl2pPr>
            <a:lvl3pPr marL="457200" indent="-228600">
              <a:buFont typeface="Wingdings" panose="05000000000000000000" pitchFamily="2" charset="2"/>
              <a:buChar char="§"/>
              <a:defRPr sz="1000" b="0">
                <a:latin typeface="+mn-lt"/>
              </a:defRPr>
            </a:lvl3pPr>
            <a:lvl4pPr marL="685800" indent="-228600">
              <a:buFont typeface="Courier New" panose="02070309020205020404" pitchFamily="49" charset="0"/>
              <a:buChar char="o"/>
              <a:defRPr sz="1000" b="0">
                <a:latin typeface="+mn-lt"/>
              </a:defRPr>
            </a:lvl4pPr>
            <a:lvl5pPr marL="914400" indent="-228600">
              <a:buFont typeface="Arial" panose="020B0604020202020204" pitchFamily="34" charset="0"/>
              <a:buChar char="•"/>
              <a:defRPr sz="1000" b="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" name="Text Placeholder 22">
            <a:extLst>
              <a:ext uri="{FF2B5EF4-FFF2-40B4-BE49-F238E27FC236}">
                <a16:creationId xmlns:a16="http://schemas.microsoft.com/office/drawing/2014/main" xmlns="" id="{7EA13694-C978-F8C6-1A36-072FBA9A204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72200" y="1507012"/>
            <a:ext cx="2514600" cy="2590800"/>
          </a:xfrm>
          <a:prstGeom prst="rect">
            <a:avLst/>
          </a:prstGeom>
        </p:spPr>
        <p:txBody>
          <a:bodyPr/>
          <a:lstStyle>
            <a:lvl1pPr>
              <a:defRPr sz="1100" b="0">
                <a:latin typeface="+mn-lt"/>
              </a:defRPr>
            </a:lvl1pPr>
            <a:lvl2pPr marL="0" indent="-285750">
              <a:buClr>
                <a:schemeClr val="accent1"/>
              </a:buClr>
              <a:buFont typeface="Arial" panose="020B0604020202020204" pitchFamily="34" charset="0"/>
              <a:buChar char="•"/>
              <a:defRPr b="0">
                <a:latin typeface="+mn-lt"/>
              </a:defRPr>
            </a:lvl2pPr>
            <a:lvl3pPr marL="457200" indent="-228600">
              <a:buFont typeface="Wingdings" panose="05000000000000000000" pitchFamily="2" charset="2"/>
              <a:buChar char="§"/>
              <a:defRPr sz="1000" b="0">
                <a:latin typeface="+mn-lt"/>
              </a:defRPr>
            </a:lvl3pPr>
            <a:lvl4pPr marL="685800" indent="-228600">
              <a:buFont typeface="Courier New" panose="02070309020205020404" pitchFamily="49" charset="0"/>
              <a:buChar char="o"/>
              <a:defRPr sz="1000" b="0">
                <a:latin typeface="+mn-lt"/>
              </a:defRPr>
            </a:lvl4pPr>
            <a:lvl5pPr marL="914400" indent="-228600">
              <a:buFont typeface="Arial" panose="020B0604020202020204" pitchFamily="34" charset="0"/>
              <a:buChar char="•"/>
              <a:defRPr sz="1000" b="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1" name="Text Placeholder 22">
            <a:extLst>
              <a:ext uri="{FF2B5EF4-FFF2-40B4-BE49-F238E27FC236}">
                <a16:creationId xmlns:a16="http://schemas.microsoft.com/office/drawing/2014/main" xmlns="" id="{0FC88034-1310-605C-6F30-061C13F2FFE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57200" y="1533682"/>
            <a:ext cx="2514600" cy="2564130"/>
          </a:xfrm>
          <a:prstGeom prst="rect">
            <a:avLst/>
          </a:prstGeom>
        </p:spPr>
        <p:txBody>
          <a:bodyPr/>
          <a:lstStyle>
            <a:lvl1pPr>
              <a:defRPr sz="1100" b="0">
                <a:latin typeface="+mn-lt"/>
              </a:defRPr>
            </a:lvl1pPr>
            <a:lvl2pPr marL="0" indent="-285750">
              <a:buClr>
                <a:schemeClr val="accent1"/>
              </a:buClr>
              <a:buFont typeface="Arial" panose="020B0604020202020204" pitchFamily="34" charset="0"/>
              <a:buChar char="•"/>
              <a:defRPr b="0">
                <a:latin typeface="+mn-lt"/>
              </a:defRPr>
            </a:lvl2pPr>
            <a:lvl3pPr marL="457200" indent="-228600">
              <a:buFont typeface="Wingdings" panose="05000000000000000000" pitchFamily="2" charset="2"/>
              <a:buChar char="§"/>
              <a:defRPr sz="1000" b="0">
                <a:latin typeface="+mn-lt"/>
              </a:defRPr>
            </a:lvl3pPr>
            <a:lvl4pPr marL="685800" indent="-228600">
              <a:buFont typeface="Courier New" panose="02070309020205020404" pitchFamily="49" charset="0"/>
              <a:buChar char="o"/>
              <a:defRPr sz="1000" b="0">
                <a:latin typeface="+mn-lt"/>
              </a:defRPr>
            </a:lvl4pPr>
            <a:lvl5pPr marL="914400" indent="-228600">
              <a:buFont typeface="Arial" panose="020B0604020202020204" pitchFamily="34" charset="0"/>
              <a:buChar char="•"/>
              <a:defRPr sz="1000" b="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75736C05-68D5-2423-43FB-4E251EBA8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002" y="441888"/>
            <a:ext cx="8229600" cy="553998"/>
          </a:xfrm>
        </p:spPr>
        <p:txBody>
          <a:bodyPr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xmlns="" id="{CA6D5B57-0695-5542-E718-9E34453B75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0002" y="1000755"/>
            <a:ext cx="8229600" cy="30777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400" b="0" i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835931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D2C88-9B63-459B-916C-99FC19A9614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22">
            <a:extLst>
              <a:ext uri="{FF2B5EF4-FFF2-40B4-BE49-F238E27FC236}">
                <a16:creationId xmlns:a16="http://schemas.microsoft.com/office/drawing/2014/main" xmlns="" id="{917625BA-5E5E-F69A-34C1-232C1847CB1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57200" y="1581150"/>
            <a:ext cx="8229600" cy="2438400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  <a:lvl2pPr marL="0" indent="-285750">
              <a:buClr>
                <a:schemeClr val="accent1"/>
              </a:buClr>
              <a:buFont typeface="Arial" panose="020B0604020202020204" pitchFamily="34" charset="0"/>
              <a:buChar char="•"/>
              <a:defRPr b="1"/>
            </a:lvl2pPr>
            <a:lvl3pPr marL="457200" indent="-228600">
              <a:buFont typeface="Wingdings" panose="05000000000000000000" pitchFamily="2" charset="2"/>
              <a:buChar char="§"/>
              <a:defRPr sz="1000"/>
            </a:lvl3pPr>
            <a:lvl4pPr marL="685800" indent="-228600">
              <a:buFont typeface="Courier New" panose="02070309020205020404" pitchFamily="49" charset="0"/>
              <a:buChar char="o"/>
              <a:defRPr sz="1000"/>
            </a:lvl4pPr>
            <a:lvl5pPr marL="914400" indent="-228600">
              <a:buFont typeface="Arial" panose="020B0604020202020204" pitchFamily="34" charset="0"/>
              <a:buChar char="•"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951DEDA4-BB41-6C1E-0F83-19E5661BB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002" y="441888"/>
            <a:ext cx="8229600" cy="553998"/>
          </a:xfrm>
        </p:spPr>
        <p:txBody>
          <a:bodyPr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xmlns="" id="{09510C4B-0184-3C0A-79AC-ADAF4A249CB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0002" y="1000755"/>
            <a:ext cx="8229600" cy="30777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400" b="0" i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818005941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D2C88-9B63-459B-916C-99FC19A9614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22">
            <a:extLst>
              <a:ext uri="{FF2B5EF4-FFF2-40B4-BE49-F238E27FC236}">
                <a16:creationId xmlns:a16="http://schemas.microsoft.com/office/drawing/2014/main" xmlns="" id="{917625BA-5E5E-F69A-34C1-232C1847CB1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57200" y="1581150"/>
            <a:ext cx="8229600" cy="1219200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  <a:lvl2pPr marL="0" indent="-285750">
              <a:buClr>
                <a:schemeClr val="accent1"/>
              </a:buClr>
              <a:buFont typeface="Arial" panose="020B0604020202020204" pitchFamily="34" charset="0"/>
              <a:buChar char="•"/>
              <a:defRPr b="1"/>
            </a:lvl2pPr>
            <a:lvl3pPr marL="457200" indent="-228600">
              <a:buFont typeface="Wingdings" panose="05000000000000000000" pitchFamily="2" charset="2"/>
              <a:buChar char="§"/>
              <a:defRPr sz="1000"/>
            </a:lvl3pPr>
            <a:lvl4pPr marL="685800" indent="-228600">
              <a:buFont typeface="Courier New" panose="02070309020205020404" pitchFamily="49" charset="0"/>
              <a:buChar char="o"/>
              <a:defRPr sz="1000"/>
            </a:lvl4pPr>
            <a:lvl5pPr marL="914400" indent="-228600">
              <a:buFont typeface="Arial" panose="020B0604020202020204" pitchFamily="34" charset="0"/>
              <a:buChar char="•"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22">
            <a:extLst>
              <a:ext uri="{FF2B5EF4-FFF2-40B4-BE49-F238E27FC236}">
                <a16:creationId xmlns:a16="http://schemas.microsoft.com/office/drawing/2014/main" xmlns="" id="{28D3BBB2-EAE2-21BB-97AD-E5F78D0B4CA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114800" y="2986880"/>
            <a:ext cx="4572000" cy="1219200"/>
          </a:xfrm>
          <a:prstGeom prst="rect">
            <a:avLst/>
          </a:prstGeom>
        </p:spPr>
        <p:txBody>
          <a:bodyPr/>
          <a:lstStyle>
            <a:lvl1pPr algn="r">
              <a:defRPr sz="1100" i="1">
                <a:solidFill>
                  <a:schemeClr val="tx2"/>
                </a:solidFill>
              </a:defRPr>
            </a:lvl1pPr>
            <a:lvl2pPr marL="0" indent="-285750">
              <a:buClr>
                <a:schemeClr val="accent1"/>
              </a:buClr>
              <a:buFont typeface="Arial" panose="020B0604020202020204" pitchFamily="34" charset="0"/>
              <a:buChar char="•"/>
              <a:defRPr b="1"/>
            </a:lvl2pPr>
            <a:lvl3pPr marL="457200" indent="-228600">
              <a:buFont typeface="Wingdings" panose="05000000000000000000" pitchFamily="2" charset="2"/>
              <a:buChar char="§"/>
              <a:defRPr sz="1000"/>
            </a:lvl3pPr>
            <a:lvl4pPr marL="685800" indent="-228600">
              <a:buFont typeface="Courier New" panose="02070309020205020404" pitchFamily="49" charset="0"/>
              <a:buChar char="o"/>
              <a:defRPr sz="1000"/>
            </a:lvl4pPr>
            <a:lvl5pPr marL="914400" indent="-228600">
              <a:buFont typeface="Arial" panose="020B0604020202020204" pitchFamily="34" charset="0"/>
              <a:buChar char="•"/>
              <a:defRPr sz="1000"/>
            </a:lvl5pPr>
          </a:lstStyle>
          <a:p>
            <a:pPr lvl="0"/>
            <a:r>
              <a:rPr lang="en-US"/>
              <a:t>“Quote”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89626AB7-9CAC-8A65-6FED-288B8CEEFD8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57200" y="2986088"/>
            <a:ext cx="3429000" cy="121920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A57EC9BB-7A57-05A5-59B7-C4EC237F3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002" y="441888"/>
            <a:ext cx="8229600" cy="553998"/>
          </a:xfrm>
        </p:spPr>
        <p:txBody>
          <a:bodyPr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948802F7-BE25-3A2E-C19A-8471201EC0F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0002" y="1000755"/>
            <a:ext cx="8229600" cy="30777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400" b="0" i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643028236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68A5414D-6110-E3B7-0B23-3B5CF83242D3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D2C88-9B63-459B-916C-99FC19A9614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2E159D45-71C7-C88B-62C2-BCCA18763F6E}"/>
              </a:ext>
            </a:extLst>
          </p:cNvPr>
          <p:cNvSpPr>
            <a:spLocks/>
          </p:cNvSpPr>
          <p:nvPr userDrawn="1"/>
        </p:nvSpPr>
        <p:spPr>
          <a:xfrm>
            <a:off x="476250" y="1207790"/>
            <a:ext cx="3733800" cy="514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AE42102-36B7-3337-BCF9-1D4559917373}"/>
              </a:ext>
            </a:extLst>
          </p:cNvPr>
          <p:cNvSpPr/>
          <p:nvPr userDrawn="1"/>
        </p:nvSpPr>
        <p:spPr>
          <a:xfrm>
            <a:off x="4838700" y="1197786"/>
            <a:ext cx="3848100" cy="514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CDF7838A-2DA1-E700-456E-255E4B7AD4D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3900" y="1327705"/>
            <a:ext cx="3124200" cy="3048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Title 1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xmlns="" id="{EB63C738-8368-3BBF-BF71-B2FFA3D14ED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43500" y="1300879"/>
            <a:ext cx="3124200" cy="3048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Title 2</a:t>
            </a:r>
          </a:p>
        </p:txBody>
      </p:sp>
      <p:sp>
        <p:nvSpPr>
          <p:cNvPr id="17" name="Text Placeholder 22">
            <a:extLst>
              <a:ext uri="{FF2B5EF4-FFF2-40B4-BE49-F238E27FC236}">
                <a16:creationId xmlns:a16="http://schemas.microsoft.com/office/drawing/2014/main" xmlns="" id="{213FFF6B-8014-D495-566A-41D47394A73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76251" y="1872217"/>
            <a:ext cx="3733799" cy="2596157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  <a:lvl2pPr marL="0" indent="-285750">
              <a:buClr>
                <a:schemeClr val="accent1"/>
              </a:buClr>
              <a:buFont typeface="Arial" panose="020B0604020202020204" pitchFamily="34" charset="0"/>
              <a:buChar char="•"/>
              <a:defRPr b="1"/>
            </a:lvl2pPr>
            <a:lvl3pPr marL="457200" indent="-228600">
              <a:buFont typeface="Wingdings" panose="05000000000000000000" pitchFamily="2" charset="2"/>
              <a:buChar char="§"/>
              <a:defRPr sz="1000"/>
            </a:lvl3pPr>
            <a:lvl4pPr marL="685800" indent="-228600">
              <a:buFont typeface="Courier New" panose="02070309020205020404" pitchFamily="49" charset="0"/>
              <a:buChar char="o"/>
              <a:defRPr sz="1000"/>
            </a:lvl4pPr>
            <a:lvl5pPr marL="914400" indent="-228600">
              <a:buFont typeface="Arial" panose="020B0604020202020204" pitchFamily="34" charset="0"/>
              <a:buChar char="•"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ext Placeholder 22">
            <a:extLst>
              <a:ext uri="{FF2B5EF4-FFF2-40B4-BE49-F238E27FC236}">
                <a16:creationId xmlns:a16="http://schemas.microsoft.com/office/drawing/2014/main" xmlns="" id="{19C0DAF3-CBCB-CE98-7497-4109647C18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838701" y="1867727"/>
            <a:ext cx="3848100" cy="2601103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  <a:lvl2pPr marL="0" indent="-285750">
              <a:buClr>
                <a:schemeClr val="accent1"/>
              </a:buClr>
              <a:buFont typeface="Arial" panose="020B0604020202020204" pitchFamily="34" charset="0"/>
              <a:buChar char="•"/>
              <a:defRPr b="1"/>
            </a:lvl2pPr>
            <a:lvl3pPr marL="457200" indent="-228600">
              <a:buFont typeface="Wingdings" panose="05000000000000000000" pitchFamily="2" charset="2"/>
              <a:buChar char="§"/>
              <a:defRPr sz="1000"/>
            </a:lvl3pPr>
            <a:lvl4pPr marL="685800" indent="-228600">
              <a:buFont typeface="Courier New" panose="02070309020205020404" pitchFamily="49" charset="0"/>
              <a:buChar char="o"/>
              <a:defRPr sz="1000"/>
            </a:lvl4pPr>
            <a:lvl5pPr marL="914400" indent="-228600">
              <a:buFont typeface="Arial" panose="020B0604020202020204" pitchFamily="34" charset="0"/>
              <a:buChar char="•"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DF7382EA-ED3B-1CB9-CA85-332E10DAB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002" y="441888"/>
            <a:ext cx="8229600" cy="553998"/>
          </a:xfrm>
        </p:spPr>
        <p:txBody>
          <a:bodyPr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68628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68A5414D-6110-E3B7-0B23-3B5CF83242D3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D2C88-9B63-459B-916C-99FC19A9614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2E159D45-71C7-C88B-62C2-BCCA18763F6E}"/>
              </a:ext>
            </a:extLst>
          </p:cNvPr>
          <p:cNvSpPr>
            <a:spLocks/>
          </p:cNvSpPr>
          <p:nvPr userDrawn="1"/>
        </p:nvSpPr>
        <p:spPr>
          <a:xfrm>
            <a:off x="476250" y="1531640"/>
            <a:ext cx="3733800" cy="514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AE42102-36B7-3337-BCF9-1D4559917373}"/>
              </a:ext>
            </a:extLst>
          </p:cNvPr>
          <p:cNvSpPr/>
          <p:nvPr userDrawn="1"/>
        </p:nvSpPr>
        <p:spPr>
          <a:xfrm>
            <a:off x="4838700" y="1521636"/>
            <a:ext cx="3848100" cy="514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CDF7838A-2DA1-E700-456E-255E4B7AD4D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3900" y="1651555"/>
            <a:ext cx="3124200" cy="3048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Title 1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xmlns="" id="{EB63C738-8368-3BBF-BF71-B2FFA3D14ED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43500" y="1624729"/>
            <a:ext cx="3124200" cy="3048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Title 2</a:t>
            </a:r>
          </a:p>
        </p:txBody>
      </p:sp>
      <p:sp>
        <p:nvSpPr>
          <p:cNvPr id="17" name="Text Placeholder 22">
            <a:extLst>
              <a:ext uri="{FF2B5EF4-FFF2-40B4-BE49-F238E27FC236}">
                <a16:creationId xmlns:a16="http://schemas.microsoft.com/office/drawing/2014/main" xmlns="" id="{213FFF6B-8014-D495-566A-41D47394A73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76251" y="2196067"/>
            <a:ext cx="3733799" cy="2356883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  <a:lvl2pPr marL="0" indent="-285750">
              <a:buClr>
                <a:schemeClr val="accent1"/>
              </a:buClr>
              <a:buFont typeface="Arial" panose="020B0604020202020204" pitchFamily="34" charset="0"/>
              <a:buChar char="•"/>
              <a:defRPr b="1"/>
            </a:lvl2pPr>
            <a:lvl3pPr marL="457200" indent="-228600">
              <a:buFont typeface="Wingdings" panose="05000000000000000000" pitchFamily="2" charset="2"/>
              <a:buChar char="§"/>
              <a:defRPr sz="1000"/>
            </a:lvl3pPr>
            <a:lvl4pPr marL="685800" indent="-228600">
              <a:buFont typeface="Courier New" panose="02070309020205020404" pitchFamily="49" charset="0"/>
              <a:buChar char="o"/>
              <a:defRPr sz="1000"/>
            </a:lvl4pPr>
            <a:lvl5pPr marL="914400" indent="-228600">
              <a:buFont typeface="Arial" panose="020B0604020202020204" pitchFamily="34" charset="0"/>
              <a:buChar char="•"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ext Placeholder 22">
            <a:extLst>
              <a:ext uri="{FF2B5EF4-FFF2-40B4-BE49-F238E27FC236}">
                <a16:creationId xmlns:a16="http://schemas.microsoft.com/office/drawing/2014/main" xmlns="" id="{19C0DAF3-CBCB-CE98-7497-4109647C18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838701" y="2191577"/>
            <a:ext cx="3848100" cy="2361373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  <a:lvl2pPr marL="0" indent="-285750">
              <a:buClr>
                <a:schemeClr val="accent1"/>
              </a:buClr>
              <a:buFont typeface="Arial" panose="020B0604020202020204" pitchFamily="34" charset="0"/>
              <a:buChar char="•"/>
              <a:defRPr b="1"/>
            </a:lvl2pPr>
            <a:lvl3pPr marL="457200" indent="-228600">
              <a:buFont typeface="Wingdings" panose="05000000000000000000" pitchFamily="2" charset="2"/>
              <a:buChar char="§"/>
              <a:defRPr sz="1000"/>
            </a:lvl3pPr>
            <a:lvl4pPr marL="685800" indent="-228600">
              <a:buFont typeface="Courier New" panose="02070309020205020404" pitchFamily="49" charset="0"/>
              <a:buChar char="o"/>
              <a:defRPr sz="1000"/>
            </a:lvl4pPr>
            <a:lvl5pPr marL="914400" indent="-228600">
              <a:buFont typeface="Arial" panose="020B0604020202020204" pitchFamily="34" charset="0"/>
              <a:buChar char="•"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xmlns="" id="{7F0A14E7-9603-8126-14D5-0111B91A8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002" y="441888"/>
            <a:ext cx="8229600" cy="553998"/>
          </a:xfrm>
        </p:spPr>
        <p:txBody>
          <a:bodyPr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xmlns="" id="{FEB96406-A33E-FCD8-4B56-E7C2310D964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0002" y="1000755"/>
            <a:ext cx="8229600" cy="30777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400" b="0" i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989572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68A5414D-6110-E3B7-0B23-3B5CF83242D3}"/>
              </a:ext>
            </a:extLst>
          </p:cNvPr>
          <p:cNvSpPr/>
          <p:nvPr userDrawn="1"/>
        </p:nvSpPr>
        <p:spPr>
          <a:xfrm>
            <a:off x="6477000" y="0"/>
            <a:ext cx="2667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D2C88-9B63-459B-916C-99FC19A9614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2E159D45-71C7-C88B-62C2-BCCA18763F6E}"/>
              </a:ext>
            </a:extLst>
          </p:cNvPr>
          <p:cNvSpPr>
            <a:spLocks/>
          </p:cNvSpPr>
          <p:nvPr userDrawn="1"/>
        </p:nvSpPr>
        <p:spPr>
          <a:xfrm>
            <a:off x="476250" y="1531640"/>
            <a:ext cx="2495550" cy="514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AE42102-36B7-3337-BCF9-1D4559917373}"/>
              </a:ext>
            </a:extLst>
          </p:cNvPr>
          <p:cNvSpPr/>
          <p:nvPr userDrawn="1"/>
        </p:nvSpPr>
        <p:spPr>
          <a:xfrm>
            <a:off x="3390899" y="1523770"/>
            <a:ext cx="2667000" cy="514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CDF7838A-2DA1-E700-456E-255E4B7AD4D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9969" y="1636415"/>
            <a:ext cx="2088113" cy="3048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Title 1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xmlns="" id="{EB63C738-8368-3BBF-BF71-B2FFA3D14ED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41756" y="1628545"/>
            <a:ext cx="2165287" cy="3048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Title 2</a:t>
            </a:r>
          </a:p>
        </p:txBody>
      </p:sp>
      <p:sp>
        <p:nvSpPr>
          <p:cNvPr id="17" name="Text Placeholder 22">
            <a:extLst>
              <a:ext uri="{FF2B5EF4-FFF2-40B4-BE49-F238E27FC236}">
                <a16:creationId xmlns:a16="http://schemas.microsoft.com/office/drawing/2014/main" xmlns="" id="{213FFF6B-8014-D495-566A-41D47394A73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76251" y="2196067"/>
            <a:ext cx="2495549" cy="2356883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  <a:lvl2pPr marL="0" indent="-285750">
              <a:buClr>
                <a:schemeClr val="accent1"/>
              </a:buClr>
              <a:buFont typeface="Arial" panose="020B0604020202020204" pitchFamily="34" charset="0"/>
              <a:buChar char="•"/>
              <a:defRPr b="1"/>
            </a:lvl2pPr>
            <a:lvl3pPr marL="457200" indent="-228600">
              <a:buFont typeface="Wingdings" panose="05000000000000000000" pitchFamily="2" charset="2"/>
              <a:buChar char="§"/>
              <a:defRPr sz="1000"/>
            </a:lvl3pPr>
            <a:lvl4pPr marL="685800" indent="-228600">
              <a:buFont typeface="Courier New" panose="02070309020205020404" pitchFamily="49" charset="0"/>
              <a:buChar char="o"/>
              <a:defRPr sz="1000"/>
            </a:lvl4pPr>
            <a:lvl5pPr marL="914400" indent="-228600">
              <a:buFont typeface="Arial" panose="020B0604020202020204" pitchFamily="34" charset="0"/>
              <a:buChar char="•"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ext Placeholder 22">
            <a:extLst>
              <a:ext uri="{FF2B5EF4-FFF2-40B4-BE49-F238E27FC236}">
                <a16:creationId xmlns:a16="http://schemas.microsoft.com/office/drawing/2014/main" xmlns="" id="{19C0DAF3-CBCB-CE98-7497-4109647C18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90900" y="2193711"/>
            <a:ext cx="2667000" cy="2361373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  <a:lvl2pPr marL="0" indent="-285750">
              <a:buClr>
                <a:schemeClr val="accent1"/>
              </a:buClr>
              <a:buFont typeface="Arial" panose="020B0604020202020204" pitchFamily="34" charset="0"/>
              <a:buChar char="•"/>
              <a:defRPr b="1"/>
            </a:lvl2pPr>
            <a:lvl3pPr marL="457200" indent="-228600">
              <a:buFont typeface="Wingdings" panose="05000000000000000000" pitchFamily="2" charset="2"/>
              <a:buChar char="§"/>
              <a:defRPr sz="1000"/>
            </a:lvl3pPr>
            <a:lvl4pPr marL="685800" indent="-228600">
              <a:buFont typeface="Courier New" panose="02070309020205020404" pitchFamily="49" charset="0"/>
              <a:buChar char="o"/>
              <a:defRPr sz="1000"/>
            </a:lvl4pPr>
            <a:lvl5pPr marL="914400" indent="-228600">
              <a:buFont typeface="Arial" panose="020B0604020202020204" pitchFamily="34" charset="0"/>
              <a:buChar char="•"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FDD89886-A6DC-DE5A-D142-3D3B6DF9A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002" y="441888"/>
            <a:ext cx="8229600" cy="553998"/>
          </a:xfrm>
        </p:spPr>
        <p:txBody>
          <a:bodyPr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xmlns="" id="{7564B060-7606-D84A-B082-C7F56DFD6E9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0002" y="1000755"/>
            <a:ext cx="8229600" cy="30777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400" b="0" i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894469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6B8C4B7-D3C0-E106-326E-9728D9152F62}"/>
              </a:ext>
            </a:extLst>
          </p:cNvPr>
          <p:cNvSpPr/>
          <p:nvPr userDrawn="1"/>
        </p:nvSpPr>
        <p:spPr>
          <a:xfrm>
            <a:off x="5791200" y="0"/>
            <a:ext cx="33528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D2C88-9B63-459B-916C-99FC19A9614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xmlns="" id="{3E9A5E21-0E01-2030-7034-4CED7CC8E8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7200" y="1809750"/>
            <a:ext cx="5059680" cy="22669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="1">
                <a:solidFill>
                  <a:schemeClr val="accent1"/>
                </a:solidFill>
              </a:defRPr>
            </a:lvl1pPr>
            <a:lvl2pPr marL="0" indent="-228600">
              <a:buFont typeface="Arial" panose="020B0604020202020204" pitchFamily="34" charset="0"/>
              <a:buChar char="•"/>
              <a:defRPr b="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Item 1</a:t>
            </a:r>
          </a:p>
          <a:p>
            <a:pPr lvl="1"/>
            <a:r>
              <a:rPr lang="en-US"/>
              <a:t>Item 2</a:t>
            </a:r>
          </a:p>
          <a:p>
            <a:pPr lvl="1"/>
            <a:r>
              <a:rPr lang="en-US"/>
              <a:t>Item 3</a:t>
            </a:r>
          </a:p>
          <a:p>
            <a:pPr lvl="1"/>
            <a:r>
              <a:rPr lang="en-US"/>
              <a:t>Item 4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xmlns="" id="{6B96FDF5-10F0-4242-DBCF-B40F6943E35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86500" y="1809750"/>
            <a:ext cx="2362200" cy="2209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C2439735-6332-40C1-EDD1-386A6F033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002" y="441888"/>
            <a:ext cx="8229600" cy="553998"/>
          </a:xfrm>
        </p:spPr>
        <p:txBody>
          <a:bodyPr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xmlns="" id="{1428D046-08A2-98D8-70E0-B47D2E15711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0002" y="1000755"/>
            <a:ext cx="8229600" cy="30777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400" b="0" i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048932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3918" y="444874"/>
            <a:ext cx="8229599" cy="55399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3922" y="1667713"/>
            <a:ext cx="8229600" cy="25013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4747787"/>
            <a:ext cx="381000" cy="13849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>
              <a:defRPr sz="900" i="1">
                <a:solidFill>
                  <a:schemeClr val="tx2"/>
                </a:solidFill>
                <a:latin typeface="+mj-lt"/>
                <a:cs typeface="Poppins" panose="00000500000000000000" pitchFamily="2" charset="0"/>
              </a:defRPr>
            </a:lvl1pPr>
          </a:lstStyle>
          <a:p>
            <a:fld id="{AEAD2C88-9B63-459B-916C-99FC19A9614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50434B3-62A8-510B-32F5-0750F1F22AF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00" y="4743905"/>
            <a:ext cx="1322824" cy="267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412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03" r:id="rId2"/>
    <p:sldLayoutId id="2147483702" r:id="rId3"/>
    <p:sldLayoutId id="2147483698" r:id="rId4"/>
    <p:sldLayoutId id="2147483704" r:id="rId5"/>
    <p:sldLayoutId id="2147483699" r:id="rId6"/>
    <p:sldLayoutId id="2147483706" r:id="rId7"/>
    <p:sldLayoutId id="2147483705" r:id="rId8"/>
    <p:sldLayoutId id="2147483696" r:id="rId9"/>
    <p:sldLayoutId id="2147483700" r:id="rId10"/>
    <p:sldLayoutId id="2147483691" r:id="rId11"/>
    <p:sldLayoutId id="2147483701" r:id="rId1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tx1"/>
          </a:solidFill>
          <a:latin typeface="Manrope" pitchFamily="2" charset="0"/>
          <a:ea typeface="+mj-ea"/>
          <a:cs typeface="Poppins" panose="00000500000000000000" pitchFamily="2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100" b="0" kern="1200">
          <a:solidFill>
            <a:schemeClr val="tx1"/>
          </a:solidFill>
          <a:latin typeface="+mj-lt"/>
          <a:ea typeface="+mn-ea"/>
          <a:cs typeface="Poppins" panose="00000500000000000000" pitchFamily="2" charset="0"/>
        </a:defRPr>
      </a:lvl1pPr>
      <a:lvl2pPr marL="0" indent="-28575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100" b="0" kern="1200">
          <a:solidFill>
            <a:schemeClr val="tx1"/>
          </a:solidFill>
          <a:latin typeface="+mj-lt"/>
          <a:ea typeface="+mn-ea"/>
          <a:cs typeface="Poppins" panose="00000500000000000000" pitchFamily="2" charset="0"/>
        </a:defRPr>
      </a:lvl2pPr>
      <a:lvl3pPr marL="4572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000" b="0" kern="1200">
          <a:solidFill>
            <a:schemeClr val="tx1"/>
          </a:solidFill>
          <a:latin typeface="+mj-lt"/>
          <a:ea typeface="+mn-ea"/>
          <a:cs typeface="Poppins" panose="00000500000000000000" pitchFamily="2" charset="0"/>
        </a:defRPr>
      </a:lvl3pPr>
      <a:lvl4pPr marL="685800" indent="-228600" algn="l" defTabSz="9144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1000" b="0" kern="1200">
          <a:solidFill>
            <a:schemeClr val="tx1"/>
          </a:solidFill>
          <a:latin typeface="+mj-lt"/>
          <a:ea typeface="+mn-ea"/>
          <a:cs typeface="Poppins" panose="00000500000000000000" pitchFamily="2" charset="0"/>
        </a:defRPr>
      </a:lvl4pPr>
      <a:lvl5pPr marL="914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000" b="0" kern="1200">
          <a:solidFill>
            <a:schemeClr val="tx1"/>
          </a:solidFill>
          <a:latin typeface="+mj-lt"/>
          <a:ea typeface="+mn-ea"/>
          <a:cs typeface="Poppins" panose="00000500000000000000" pitchFamily="2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76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4" orient="horz" pos="2988" userDrawn="1">
          <p15:clr>
            <a:srgbClr val="F26B43"/>
          </p15:clr>
        </p15:guide>
        <p15:guide id="5" orient="horz" pos="1620" userDrawn="1">
          <p15:clr>
            <a:srgbClr val="F26B43"/>
          </p15:clr>
        </p15:guide>
        <p15:guide id="6" pos="5472" userDrawn="1">
          <p15:clr>
            <a:srgbClr val="F26B43"/>
          </p15:clr>
        </p15:guide>
        <p15:guide id="7" pos="2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20.png"/><Relationship Id="rId18" Type="http://schemas.openxmlformats.org/officeDocument/2006/relationships/image" Target="../media/image27.svg"/><Relationship Id="rId26" Type="http://schemas.openxmlformats.org/officeDocument/2006/relationships/image" Target="../media/image30.png"/><Relationship Id="rId39" Type="http://schemas.openxmlformats.org/officeDocument/2006/relationships/image" Target="../media/image39.png"/><Relationship Id="rId3" Type="http://schemas.openxmlformats.org/officeDocument/2006/relationships/image" Target="../media/image12.png"/><Relationship Id="rId21" Type="http://schemas.openxmlformats.org/officeDocument/2006/relationships/image" Target="../media/image26.png"/><Relationship Id="rId34" Type="http://schemas.openxmlformats.org/officeDocument/2006/relationships/image" Target="../media/image43.svg"/><Relationship Id="rId7" Type="http://schemas.openxmlformats.org/officeDocument/2006/relationships/image" Target="../media/image16.png"/><Relationship Id="rId12" Type="http://schemas.openxmlformats.org/officeDocument/2006/relationships/image" Target="../media/image19.png"/><Relationship Id="rId17" Type="http://schemas.openxmlformats.org/officeDocument/2006/relationships/image" Target="../media/image23.png"/><Relationship Id="rId25" Type="http://schemas.openxmlformats.org/officeDocument/2006/relationships/image" Target="../media/image34.svg"/><Relationship Id="rId33" Type="http://schemas.openxmlformats.org/officeDocument/2006/relationships/image" Target="../media/image36.png"/><Relationship Id="rId38" Type="http://schemas.openxmlformats.org/officeDocument/2006/relationships/image" Target="../media/image47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2.jpg"/><Relationship Id="rId20" Type="http://schemas.openxmlformats.org/officeDocument/2006/relationships/image" Target="../media/image25.jpg"/><Relationship Id="rId29" Type="http://schemas.openxmlformats.org/officeDocument/2006/relationships/image" Target="../media/image32.png"/><Relationship Id="rId41" Type="http://schemas.openxmlformats.org/officeDocument/2006/relationships/image" Target="../media/image41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g"/><Relationship Id="rId11" Type="http://schemas.openxmlformats.org/officeDocument/2006/relationships/image" Target="../media/image18.png"/><Relationship Id="rId24" Type="http://schemas.openxmlformats.org/officeDocument/2006/relationships/image" Target="../media/image29.png"/><Relationship Id="rId32" Type="http://schemas.openxmlformats.org/officeDocument/2006/relationships/image" Target="../media/image35.png"/><Relationship Id="rId37" Type="http://schemas.openxmlformats.org/officeDocument/2006/relationships/image" Target="../media/image38.png"/><Relationship Id="rId40" Type="http://schemas.openxmlformats.org/officeDocument/2006/relationships/image" Target="../media/image40.png"/><Relationship Id="rId5" Type="http://schemas.openxmlformats.org/officeDocument/2006/relationships/image" Target="../media/image14.png"/><Relationship Id="rId15" Type="http://schemas.openxmlformats.org/officeDocument/2006/relationships/image" Target="../media/image21.jpg"/><Relationship Id="rId23" Type="http://schemas.openxmlformats.org/officeDocument/2006/relationships/image" Target="../media/image28.png"/><Relationship Id="rId28" Type="http://schemas.openxmlformats.org/officeDocument/2006/relationships/image" Target="../media/image37.svg"/><Relationship Id="rId36" Type="http://schemas.openxmlformats.org/officeDocument/2006/relationships/image" Target="../media/image45.svg"/><Relationship Id="rId10" Type="http://schemas.openxmlformats.org/officeDocument/2006/relationships/image" Target="../media/image19.svg"/><Relationship Id="rId19" Type="http://schemas.openxmlformats.org/officeDocument/2006/relationships/image" Target="../media/image24.jpg"/><Relationship Id="rId31" Type="http://schemas.openxmlformats.org/officeDocument/2006/relationships/image" Target="../media/image34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Relationship Id="rId14" Type="http://schemas.openxmlformats.org/officeDocument/2006/relationships/image" Target="../media/image23.svg"/><Relationship Id="rId22" Type="http://schemas.openxmlformats.org/officeDocument/2006/relationships/image" Target="../media/image27.jpg"/><Relationship Id="rId27" Type="http://schemas.openxmlformats.org/officeDocument/2006/relationships/image" Target="../media/image31.png"/><Relationship Id="rId30" Type="http://schemas.openxmlformats.org/officeDocument/2006/relationships/image" Target="../media/image33.jpg"/><Relationship Id="rId35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4FEE7551-7AA4-27B6-0F9B-A35357FC0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D2C88-9B63-459B-916C-99FC19A96149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0FD228BB-DB71-12A1-A4D8-ACD7998C1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Clients</a:t>
            </a:r>
          </a:p>
        </p:txBody>
      </p:sp>
      <p:pic>
        <p:nvPicPr>
          <p:cNvPr id="21" name="Picture 20" descr="A logo for a shipping company">
            <a:extLst>
              <a:ext uri="{FF2B5EF4-FFF2-40B4-BE49-F238E27FC236}">
                <a16:creationId xmlns:a16="http://schemas.microsoft.com/office/drawing/2014/main" xmlns="" id="{4D2357B3-7EEF-ED24-0A58-7E6C540C6F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599" y="1726288"/>
            <a:ext cx="1519741" cy="604857"/>
          </a:xfrm>
          <a:prstGeom prst="rect">
            <a:avLst/>
          </a:prstGeom>
        </p:spPr>
      </p:pic>
      <p:pic>
        <p:nvPicPr>
          <p:cNvPr id="23" name="Picture 22" descr="A blue text on a black background&#10;&#10;AI-generated content may be incorrect.">
            <a:extLst>
              <a:ext uri="{FF2B5EF4-FFF2-40B4-BE49-F238E27FC236}">
                <a16:creationId xmlns:a16="http://schemas.microsoft.com/office/drawing/2014/main" xmlns="" id="{3E18FF67-6F70-A499-5AD1-3A950B4025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844" y="4149248"/>
            <a:ext cx="1488509" cy="321332"/>
          </a:xfrm>
          <a:prstGeom prst="rect">
            <a:avLst/>
          </a:prstGeom>
        </p:spPr>
      </p:pic>
      <p:pic>
        <p:nvPicPr>
          <p:cNvPr id="25" name="Picture 24" descr="A yellow oval with green text&#10;&#10;AI-generated content may be incorrect.">
            <a:extLst>
              <a:ext uri="{FF2B5EF4-FFF2-40B4-BE49-F238E27FC236}">
                <a16:creationId xmlns:a16="http://schemas.microsoft.com/office/drawing/2014/main" xmlns="" id="{AC4A275A-E26D-B7F5-21A2-68709A7FF4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866" y="2576751"/>
            <a:ext cx="665524" cy="499143"/>
          </a:xfrm>
          <a:prstGeom prst="rect">
            <a:avLst/>
          </a:prstGeom>
        </p:spPr>
      </p:pic>
      <p:pic>
        <p:nvPicPr>
          <p:cNvPr id="27" name="Picture 26" descr="A logo for a company&#10;&#10;AI-generated content may be incorrect.">
            <a:extLst>
              <a:ext uri="{FF2B5EF4-FFF2-40B4-BE49-F238E27FC236}">
                <a16:creationId xmlns:a16="http://schemas.microsoft.com/office/drawing/2014/main" xmlns="" id="{5421846E-5A06-96F8-8063-77B76C3F7D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007" y="3121213"/>
            <a:ext cx="853891" cy="853891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xmlns="" id="{F0FACFA4-2810-E4C2-FD2B-AB21C6C251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700116" y="1753789"/>
            <a:ext cx="470168" cy="564202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xmlns="" id="{8A0CFE1C-E190-E350-35F9-6D2518A913F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2225265" y="1091441"/>
            <a:ext cx="1198204" cy="369731"/>
          </a:xfrm>
          <a:prstGeom prst="rect">
            <a:avLst/>
          </a:prstGeom>
        </p:spPr>
      </p:pic>
      <p:pic>
        <p:nvPicPr>
          <p:cNvPr id="33" name="Picture 32" descr="A logo of a company&#10;&#10;AI-generated content may be incorrect.">
            <a:extLst>
              <a:ext uri="{FF2B5EF4-FFF2-40B4-BE49-F238E27FC236}">
                <a16:creationId xmlns:a16="http://schemas.microsoft.com/office/drawing/2014/main" xmlns="" id="{3635D906-E949-A7C5-A3AF-4C412F78557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306" y="3406093"/>
            <a:ext cx="1013851" cy="349421"/>
          </a:xfrm>
          <a:prstGeom prst="rect">
            <a:avLst/>
          </a:prstGeom>
        </p:spPr>
      </p:pic>
      <p:pic>
        <p:nvPicPr>
          <p:cNvPr id="35" name="Picture 34" descr="A logo with a black background&#10;&#10;AI-generated content may be incorrect.">
            <a:extLst>
              <a:ext uri="{FF2B5EF4-FFF2-40B4-BE49-F238E27FC236}">
                <a16:creationId xmlns:a16="http://schemas.microsoft.com/office/drawing/2014/main" xmlns="" id="{C34AC7C7-88D9-1F42-AB9C-D075866452E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762" y="2636367"/>
            <a:ext cx="893097" cy="381916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xmlns="" id="{14A7843E-233E-9F71-B84A-0C30ED3FF19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4039024" y="1614006"/>
            <a:ext cx="1383204" cy="564202"/>
          </a:xfrm>
          <a:prstGeom prst="rect">
            <a:avLst/>
          </a:prstGeom>
        </p:spPr>
      </p:pic>
      <p:pic>
        <p:nvPicPr>
          <p:cNvPr id="39" name="Picture 38" descr="A red circle with white text&#10;&#10;AI-generated content may be incorrect.">
            <a:extLst>
              <a:ext uri="{FF2B5EF4-FFF2-40B4-BE49-F238E27FC236}">
                <a16:creationId xmlns:a16="http://schemas.microsoft.com/office/drawing/2014/main" xmlns="" id="{ACCF6607-637D-7085-CF18-B48B15812AF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99" t="11710" r="35838" b="6902"/>
          <a:stretch/>
        </p:blipFill>
        <p:spPr>
          <a:xfrm>
            <a:off x="7755103" y="3775630"/>
            <a:ext cx="453337" cy="834256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E1B5A261-3863-3F7D-48A0-60001D35FC4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284" y="4133425"/>
            <a:ext cx="1022485" cy="350040"/>
          </a:xfrm>
          <a:prstGeom prst="rect">
            <a:avLst/>
          </a:prstGeom>
        </p:spPr>
      </p:pic>
      <p:pic>
        <p:nvPicPr>
          <p:cNvPr id="43" name="Graphic 42">
            <a:extLst>
              <a:ext uri="{FF2B5EF4-FFF2-40B4-BE49-F238E27FC236}">
                <a16:creationId xmlns:a16="http://schemas.microsoft.com/office/drawing/2014/main" xmlns="" id="{AF7E1A00-80E1-FDA0-F283-A847F83F86E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5662225" y="1983608"/>
            <a:ext cx="1230820" cy="181003"/>
          </a:xfrm>
          <a:prstGeom prst="rect">
            <a:avLst/>
          </a:prstGeom>
        </p:spPr>
      </p:pic>
      <p:pic>
        <p:nvPicPr>
          <p:cNvPr id="45" name="Picture 44" descr="A red square with white text&#10;&#10;AI-generated content may be incorrect.">
            <a:extLst>
              <a:ext uri="{FF2B5EF4-FFF2-40B4-BE49-F238E27FC236}">
                <a16:creationId xmlns:a16="http://schemas.microsoft.com/office/drawing/2014/main" xmlns="" id="{DB8C8EED-EF80-9C70-E975-4EE488A1C83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02" t="28665" r="29194" b="29066"/>
          <a:stretch/>
        </p:blipFill>
        <p:spPr>
          <a:xfrm>
            <a:off x="3017377" y="2533436"/>
            <a:ext cx="604967" cy="587777"/>
          </a:xfrm>
          <a:prstGeom prst="rect">
            <a:avLst/>
          </a:prstGeom>
        </p:spPr>
      </p:pic>
      <p:pic>
        <p:nvPicPr>
          <p:cNvPr id="47" name="Picture 46" descr="A logo for a company&#10;&#10;AI-generated content may be incorrect.">
            <a:extLst>
              <a:ext uri="{FF2B5EF4-FFF2-40B4-BE49-F238E27FC236}">
                <a16:creationId xmlns:a16="http://schemas.microsoft.com/office/drawing/2014/main" xmlns="" id="{5623EBB2-34DB-46C8-47E6-8236FFDD3FEC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47" y="3130887"/>
            <a:ext cx="1181945" cy="834256"/>
          </a:xfrm>
          <a:prstGeom prst="rect">
            <a:avLst/>
          </a:prstGeom>
        </p:spPr>
      </p:pic>
      <p:pic>
        <p:nvPicPr>
          <p:cNvPr id="51" name="Picture 50" descr="A circle with blue and orange lines&#10;&#10;AI-generated content may be incorrect.">
            <a:extLst>
              <a:ext uri="{FF2B5EF4-FFF2-40B4-BE49-F238E27FC236}">
                <a16:creationId xmlns:a16="http://schemas.microsoft.com/office/drawing/2014/main" xmlns="" id="{2E0AB6D3-75C0-AD73-0091-6F007D442700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08" y="1742997"/>
            <a:ext cx="623492" cy="624647"/>
          </a:xfrm>
          <a:prstGeom prst="rect">
            <a:avLst/>
          </a:prstGeom>
        </p:spPr>
      </p:pic>
      <p:pic>
        <p:nvPicPr>
          <p:cNvPr id="53" name="Picture 52" descr="A red and black logo&#10;&#10;AI-generated content may be incorrect.">
            <a:extLst>
              <a:ext uri="{FF2B5EF4-FFF2-40B4-BE49-F238E27FC236}">
                <a16:creationId xmlns:a16="http://schemas.microsoft.com/office/drawing/2014/main" xmlns="" id="{D0BD4FA3-AB53-FFE7-2AE8-1D8F92F9F2A6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765" y="3220902"/>
            <a:ext cx="547716" cy="474687"/>
          </a:xfrm>
          <a:prstGeom prst="rect">
            <a:avLst/>
          </a:prstGeom>
        </p:spPr>
      </p:pic>
      <p:pic>
        <p:nvPicPr>
          <p:cNvPr id="55" name="Picture 54" descr="A logo with a wire mesh and a globe">
            <a:extLst>
              <a:ext uri="{FF2B5EF4-FFF2-40B4-BE49-F238E27FC236}">
                <a16:creationId xmlns:a16="http://schemas.microsoft.com/office/drawing/2014/main" xmlns="" id="{30DAD849-70D1-E78C-76BA-9B3093F6F8BE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80" t="20489" r="22899" b="21626"/>
          <a:stretch/>
        </p:blipFill>
        <p:spPr>
          <a:xfrm>
            <a:off x="3559986" y="3277268"/>
            <a:ext cx="958077" cy="541781"/>
          </a:xfrm>
          <a:prstGeom prst="rect">
            <a:avLst/>
          </a:prstGeom>
        </p:spPr>
      </p:pic>
      <p:pic>
        <p:nvPicPr>
          <p:cNvPr id="57" name="Graphic 56">
            <a:extLst>
              <a:ext uri="{FF2B5EF4-FFF2-40B4-BE49-F238E27FC236}">
                <a16:creationId xmlns:a16="http://schemas.microsoft.com/office/drawing/2014/main" xmlns="" id="{16646B78-26A3-E78C-8EE3-A804DC34759B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xmlns="" r:embed="rId25"/>
              </a:ext>
            </a:extLst>
          </a:blip>
          <a:stretch>
            <a:fillRect/>
          </a:stretch>
        </p:blipFill>
        <p:spPr>
          <a:xfrm>
            <a:off x="3635149" y="1151835"/>
            <a:ext cx="1701027" cy="340205"/>
          </a:xfrm>
          <a:prstGeom prst="rect">
            <a:avLst/>
          </a:prstGeom>
        </p:spPr>
      </p:pic>
      <p:pic>
        <p:nvPicPr>
          <p:cNvPr id="59" name="Picture 58" descr="A black text on a black background&#10;&#10;AI-generated content may be incorrect.">
            <a:extLst>
              <a:ext uri="{FF2B5EF4-FFF2-40B4-BE49-F238E27FC236}">
                <a16:creationId xmlns:a16="http://schemas.microsoft.com/office/drawing/2014/main" xmlns="" id="{C7D3B7F3-D32C-4F37-9EBA-A52F9232BB15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336" y="2666659"/>
            <a:ext cx="742721" cy="321332"/>
          </a:xfrm>
          <a:prstGeom prst="rect">
            <a:avLst/>
          </a:prstGeom>
        </p:spPr>
      </p:pic>
      <p:pic>
        <p:nvPicPr>
          <p:cNvPr id="61" name="Graphic 60">
            <a:extLst>
              <a:ext uri="{FF2B5EF4-FFF2-40B4-BE49-F238E27FC236}">
                <a16:creationId xmlns:a16="http://schemas.microsoft.com/office/drawing/2014/main" xmlns="" id="{1C392D71-6EBF-58E6-D42E-9300E755C5A5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xmlns="" r:embed="rId28"/>
              </a:ext>
            </a:extLst>
          </a:blip>
          <a:stretch>
            <a:fillRect/>
          </a:stretch>
        </p:blipFill>
        <p:spPr>
          <a:xfrm>
            <a:off x="633116" y="1091441"/>
            <a:ext cx="1380469" cy="429718"/>
          </a:xfrm>
          <a:prstGeom prst="rect">
            <a:avLst/>
          </a:prstGeom>
        </p:spPr>
      </p:pic>
      <p:pic>
        <p:nvPicPr>
          <p:cNvPr id="63" name="Picture 62" descr="A blue and black sign with text&#10;&#10;AI-generated content may be incorrect.">
            <a:extLst>
              <a:ext uri="{FF2B5EF4-FFF2-40B4-BE49-F238E27FC236}">
                <a16:creationId xmlns:a16="http://schemas.microsoft.com/office/drawing/2014/main" xmlns="" id="{6BDF6A93-6648-E4CA-4C8C-D9F4307D6E6C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638" y="2594985"/>
            <a:ext cx="1145870" cy="446879"/>
          </a:xfrm>
          <a:prstGeom prst="rect">
            <a:avLst/>
          </a:prstGeom>
        </p:spPr>
      </p:pic>
      <p:pic>
        <p:nvPicPr>
          <p:cNvPr id="65" name="Picture 64" descr="A black and white logo">
            <a:extLst>
              <a:ext uri="{FF2B5EF4-FFF2-40B4-BE49-F238E27FC236}">
                <a16:creationId xmlns:a16="http://schemas.microsoft.com/office/drawing/2014/main" xmlns="" id="{2A1742CB-AFA4-62A5-5221-5D0AC0D9F1EE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0" t="29694" r="2490" b="28795"/>
          <a:stretch/>
        </p:blipFill>
        <p:spPr>
          <a:xfrm>
            <a:off x="4161368" y="4182404"/>
            <a:ext cx="1065501" cy="261833"/>
          </a:xfrm>
          <a:prstGeom prst="rect">
            <a:avLst/>
          </a:prstGeom>
        </p:spPr>
      </p:pic>
      <p:pic>
        <p:nvPicPr>
          <p:cNvPr id="69" name="Picture 68" descr="A red letters on a black background&#10;&#10;AI-generated content may be incorrect.">
            <a:extLst>
              <a:ext uri="{FF2B5EF4-FFF2-40B4-BE49-F238E27FC236}">
                <a16:creationId xmlns:a16="http://schemas.microsoft.com/office/drawing/2014/main" xmlns="" id="{A15F69AF-EF6A-15B1-EB60-6D7546C8711D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856" y="1195888"/>
            <a:ext cx="1050321" cy="266500"/>
          </a:xfrm>
          <a:prstGeom prst="rect">
            <a:avLst/>
          </a:prstGeom>
        </p:spPr>
      </p:pic>
      <p:pic>
        <p:nvPicPr>
          <p:cNvPr id="6" name="Picture 5" descr="A blue and white symbol&#10;&#10;AI-generated content may be incorrect.">
            <a:extLst>
              <a:ext uri="{FF2B5EF4-FFF2-40B4-BE49-F238E27FC236}">
                <a16:creationId xmlns:a16="http://schemas.microsoft.com/office/drawing/2014/main" xmlns="" id="{E14F6D01-5808-BFA3-50BF-9A42016D6236}"/>
              </a:ext>
            </a:extLst>
          </p:cNvPr>
          <p:cNvPicPr>
            <a:picLocks noChangeAspect="1"/>
          </p:cNvPicPr>
          <p:nvPr/>
        </p:nvPicPr>
        <p:blipFill>
          <a:blip r:embed="rId32"/>
          <a:srcRect l="16353" t="25445" r="16218" b="24954"/>
          <a:stretch/>
        </p:blipFill>
        <p:spPr>
          <a:xfrm>
            <a:off x="4810046" y="2646865"/>
            <a:ext cx="1145870" cy="360920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xmlns="" id="{4A1F6E53-67E3-7CA7-F09C-DE676AAFB8E6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xmlns="" r:embed="rId34"/>
              </a:ext>
            </a:extLst>
          </a:blip>
          <a:stretch>
            <a:fillRect/>
          </a:stretch>
        </p:blipFill>
        <p:spPr>
          <a:xfrm>
            <a:off x="6809856" y="1195888"/>
            <a:ext cx="1701027" cy="260157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xmlns="" id="{30D46B87-95C8-555D-57C3-C2AF4DE1AD5C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96DAC541-7B7A-43D3-8B79-37D633B846F1}">
                <asvg:svgBlip xmlns:asvg="http://schemas.microsoft.com/office/drawing/2016/SVG/main" xmlns="" r:embed="rId36"/>
              </a:ext>
            </a:extLst>
          </a:blip>
          <a:stretch>
            <a:fillRect/>
          </a:stretch>
        </p:blipFill>
        <p:spPr>
          <a:xfrm>
            <a:off x="2454257" y="1904833"/>
            <a:ext cx="1360821" cy="340205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xmlns="" id="{D884F067-40E7-0352-F256-BB7DBDE1ADE1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96DAC541-7B7A-43D3-8B79-37D633B846F1}">
                <asvg:svgBlip xmlns:asvg="http://schemas.microsoft.com/office/drawing/2016/SVG/main" xmlns="" r:embed="rId38"/>
              </a:ext>
            </a:extLst>
          </a:blip>
          <a:stretch>
            <a:fillRect/>
          </a:stretch>
        </p:blipFill>
        <p:spPr>
          <a:xfrm>
            <a:off x="685466" y="2701529"/>
            <a:ext cx="1266413" cy="260860"/>
          </a:xfrm>
          <a:prstGeom prst="rect">
            <a:avLst/>
          </a:prstGeom>
        </p:spPr>
      </p:pic>
      <p:pic>
        <p:nvPicPr>
          <p:cNvPr id="34" name="Picture 33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xmlns="" id="{65EEBEC1-5257-AB34-ECB5-A683717B330F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814396" y="4023634"/>
            <a:ext cx="1189493" cy="474687"/>
          </a:xfrm>
          <a:prstGeom prst="rect">
            <a:avLst/>
          </a:prstGeom>
        </p:spPr>
      </p:pic>
      <p:pic>
        <p:nvPicPr>
          <p:cNvPr id="38" name="Picture 37" descr="A logo with blue and white text&#10;&#10;AI-generated content may be incorrect.">
            <a:extLst>
              <a:ext uri="{FF2B5EF4-FFF2-40B4-BE49-F238E27FC236}">
                <a16:creationId xmlns:a16="http://schemas.microsoft.com/office/drawing/2014/main" xmlns="" id="{0587F5F0-6E13-083B-29F9-D6387026F3EE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6732448" y="3894119"/>
            <a:ext cx="793974" cy="762837"/>
          </a:xfrm>
          <a:prstGeom prst="rect">
            <a:avLst/>
          </a:prstGeom>
        </p:spPr>
      </p:pic>
      <p:pic>
        <p:nvPicPr>
          <p:cNvPr id="42" name="Picture 41" descr="A blue and white logo&#10;&#10;AI-generated content may be incorrect.">
            <a:extLst>
              <a:ext uri="{FF2B5EF4-FFF2-40B4-BE49-F238E27FC236}">
                <a16:creationId xmlns:a16="http://schemas.microsoft.com/office/drawing/2014/main" xmlns="" id="{F10E4093-A8E4-078C-D5C6-BCE87E14B1FD}"/>
              </a:ext>
            </a:extLst>
          </p:cNvPr>
          <p:cNvPicPr>
            <a:picLocks noChangeAspect="1"/>
          </p:cNvPicPr>
          <p:nvPr/>
        </p:nvPicPr>
        <p:blipFill>
          <a:blip r:embed="rId41"/>
          <a:srcRect l="6427" t="22657" r="6449" b="24678"/>
          <a:stretch/>
        </p:blipFill>
        <p:spPr>
          <a:xfrm>
            <a:off x="5991843" y="3394614"/>
            <a:ext cx="1385665" cy="326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6503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C21C309-E100-D6E3-D06A-A8CF7D4C22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00500" y="0"/>
            <a:ext cx="5143500" cy="51435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9525678-C797-A662-5D17-99B13218693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0222" y="3167893"/>
            <a:ext cx="3186476" cy="757464"/>
          </a:xfrm>
        </p:spPr>
        <p:txBody>
          <a:bodyPr>
            <a:noAutofit/>
          </a:bodyPr>
          <a:lstStyle/>
          <a:p>
            <a:r>
              <a:rPr lang="en-US" sz="1100" b="0" dirty="0">
                <a:solidFill>
                  <a:schemeClr val="tx1"/>
                </a:solidFill>
              </a:rPr>
              <a:t>Our team is comprised of </a:t>
            </a:r>
            <a:r>
              <a:rPr lang="en-US" sz="1100" dirty="0"/>
              <a:t>70 highly skilled</a:t>
            </a:r>
            <a:r>
              <a:rPr lang="el-GR" sz="1100" dirty="0"/>
              <a:t> </a:t>
            </a:r>
            <a:r>
              <a:rPr lang="en-US" sz="1100" dirty="0"/>
              <a:t>and motivated technology professionals,</a:t>
            </a:r>
            <a:r>
              <a:rPr lang="el-GR" sz="1100" dirty="0"/>
              <a:t> </a:t>
            </a:r>
            <a:r>
              <a:rPr lang="en-US" sz="1100" b="0" dirty="0">
                <a:solidFill>
                  <a:schemeClr val="tx1"/>
                </a:solidFill>
              </a:rPr>
              <a:t>along with seasoned managers, all</a:t>
            </a:r>
            <a:r>
              <a:rPr lang="el-GR" sz="1100" b="0" dirty="0">
                <a:solidFill>
                  <a:schemeClr val="tx1"/>
                </a:solidFill>
              </a:rPr>
              <a:t> </a:t>
            </a:r>
            <a:r>
              <a:rPr lang="en-US" sz="1100" b="0" dirty="0">
                <a:solidFill>
                  <a:schemeClr val="tx1"/>
                </a:solidFill>
              </a:rPr>
              <a:t>supported by an</a:t>
            </a:r>
            <a:r>
              <a:rPr lang="el-GR" sz="1100" b="0" dirty="0">
                <a:solidFill>
                  <a:schemeClr val="tx1"/>
                </a:solidFill>
              </a:rPr>
              <a:t> </a:t>
            </a:r>
            <a:r>
              <a:rPr lang="en-US" sz="1100" b="0" dirty="0">
                <a:solidFill>
                  <a:schemeClr val="tx1"/>
                </a:solidFill>
              </a:rPr>
              <a:t>experienced C-suite and</a:t>
            </a:r>
            <a:r>
              <a:rPr lang="el-GR" sz="1100" b="0" dirty="0">
                <a:solidFill>
                  <a:schemeClr val="tx1"/>
                </a:solidFill>
              </a:rPr>
              <a:t> </a:t>
            </a:r>
            <a:r>
              <a:rPr lang="en-US" sz="1100" b="0" dirty="0">
                <a:solidFill>
                  <a:schemeClr val="tx1"/>
                </a:solidFill>
              </a:rPr>
              <a:t>Board of Directors</a:t>
            </a:r>
            <a:r>
              <a:rPr lang="el-GR" sz="1100" b="0" dirty="0">
                <a:solidFill>
                  <a:schemeClr val="tx1"/>
                </a:solidFill>
              </a:rPr>
              <a:t>.</a:t>
            </a:r>
            <a:endParaRPr lang="en-US" sz="1100" b="0" dirty="0">
              <a:solidFill>
                <a:schemeClr val="tx1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02107A26-C8B8-C405-8726-739C4D91ED5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72000" y="1577072"/>
            <a:ext cx="3733800" cy="2672596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chemeClr val="bg2"/>
                </a:solidFill>
              </a:rPr>
              <a:t>• 25 AI Experts</a:t>
            </a:r>
          </a:p>
          <a:p>
            <a:r>
              <a:rPr lang="en-US" sz="1600" dirty="0">
                <a:solidFill>
                  <a:schemeClr val="bg2"/>
                </a:solidFill>
              </a:rPr>
              <a:t>• 15 full-stack software developers</a:t>
            </a:r>
          </a:p>
          <a:p>
            <a:r>
              <a:rPr lang="en-US" sz="1600" dirty="0">
                <a:solidFill>
                  <a:schemeClr val="bg2"/>
                </a:solidFill>
              </a:rPr>
              <a:t>• 5 UI/UX designers</a:t>
            </a:r>
          </a:p>
          <a:p>
            <a:r>
              <a:rPr lang="en-US" sz="1600" dirty="0">
                <a:solidFill>
                  <a:schemeClr val="bg2"/>
                </a:solidFill>
              </a:rPr>
              <a:t>• 5 data scientists</a:t>
            </a:r>
          </a:p>
          <a:p>
            <a:r>
              <a:rPr lang="en-US" sz="1600" dirty="0">
                <a:solidFill>
                  <a:schemeClr val="bg2"/>
                </a:solidFill>
              </a:rPr>
              <a:t>• 5 mobile application engineers</a:t>
            </a:r>
          </a:p>
          <a:p>
            <a:r>
              <a:rPr lang="en-US" sz="1600" dirty="0">
                <a:solidFill>
                  <a:schemeClr val="bg2"/>
                </a:solidFill>
              </a:rPr>
              <a:t>• 8 web developers</a:t>
            </a:r>
          </a:p>
          <a:p>
            <a:r>
              <a:rPr lang="en-US" sz="1600" dirty="0">
                <a:solidFill>
                  <a:schemeClr val="bg2"/>
                </a:solidFill>
              </a:rPr>
              <a:t>• 3 AR/VR specialists</a:t>
            </a:r>
          </a:p>
          <a:p>
            <a:r>
              <a:rPr lang="en-US" sz="1600" dirty="0">
                <a:solidFill>
                  <a:schemeClr val="bg2"/>
                </a:solidFill>
              </a:rPr>
              <a:t>• 5 project managers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84BAE888-9D2C-D225-5684-CBC158DE8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F0B61D0-3446-45B5-2D17-FA36AE93B5F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Our people is our strength!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62ADF66D-4E41-2D82-7536-656E52CC23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EAD2C88-9B63-459B-916C-99FC19A9614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6840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FA5D8533-841F-7AB4-12CF-50637E50F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D2C88-9B63-459B-916C-99FC19A96149}" type="slidenum">
              <a:rPr lang="en-US" smtClean="0"/>
              <a:t>2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1FACBA6-F523-F03D-B92A-3C8B066F79C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0002" y="2263973"/>
            <a:ext cx="4114800" cy="990600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Pragma IoT </a:t>
            </a:r>
            <a:r>
              <a:rPr lang="en-US" dirty="0"/>
              <a:t>is one of the leading Greek technology companies, specializing in data analytics, artificial intelligence and large language models (LLMs). It provides cutting-edge solutions to forward thinking companies in the international market.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64AC4501-0C59-3FB9-4938-ECD7B3F20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Pragma IoT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A5D6399-782A-8BEE-3B53-57E9F5D771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Who we are</a:t>
            </a:r>
          </a:p>
        </p:txBody>
      </p:sp>
      <p:pic>
        <p:nvPicPr>
          <p:cNvPr id="7" name="Picture 6" descr="A colorful swirly pattern on a black background&#10;&#10;AI-generated content may be incorrect.">
            <a:extLst>
              <a:ext uri="{FF2B5EF4-FFF2-40B4-BE49-F238E27FC236}">
                <a16:creationId xmlns:a16="http://schemas.microsoft.com/office/drawing/2014/main" xmlns="" id="{9BA3660D-484A-3C71-64A9-B7DA1F9AC1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5"/>
            <a:ext cx="9144000" cy="5140990"/>
          </a:xfrm>
          <a:prstGeom prst="rect">
            <a:avLst/>
          </a:prstGeom>
        </p:spPr>
      </p:pic>
      <p:pic>
        <p:nvPicPr>
          <p:cNvPr id="9" name="Picture 8" descr="A blue and black logo&#10;&#10;AI-generated content may be incorrect.">
            <a:extLst>
              <a:ext uri="{FF2B5EF4-FFF2-40B4-BE49-F238E27FC236}">
                <a16:creationId xmlns:a16="http://schemas.microsoft.com/office/drawing/2014/main" xmlns="" id="{A71B7459-3EEA-E4C3-E062-231CC05263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534" y="3793291"/>
            <a:ext cx="2010791" cy="34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291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1196957C-706C-3119-89A6-66D556542831}"/>
              </a:ext>
            </a:extLst>
          </p:cNvPr>
          <p:cNvSpPr/>
          <p:nvPr/>
        </p:nvSpPr>
        <p:spPr>
          <a:xfrm>
            <a:off x="0" y="0"/>
            <a:ext cx="9144000" cy="5142245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2965AC00-65B2-7F13-F586-F0576954C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D2C88-9B63-459B-916C-99FC19A96149}" type="slidenum">
              <a:rPr lang="en-US" smtClean="0"/>
              <a:t>3</a:t>
            </a:fld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5A473988-8B79-C4B1-FFA8-32E2B0585D6A}"/>
              </a:ext>
            </a:extLst>
          </p:cNvPr>
          <p:cNvSpPr/>
          <p:nvPr/>
        </p:nvSpPr>
        <p:spPr>
          <a:xfrm>
            <a:off x="4572000" y="-1"/>
            <a:ext cx="4574802" cy="51422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C7DAE6F4-C655-7E6C-7D9C-D8E7E82BB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Services &amp; Products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F8DB92F4-23E4-B340-606A-8CAFEE8C9959}"/>
              </a:ext>
            </a:extLst>
          </p:cNvPr>
          <p:cNvSpPr/>
          <p:nvPr/>
        </p:nvSpPr>
        <p:spPr>
          <a:xfrm>
            <a:off x="600075" y="995886"/>
            <a:ext cx="7934325" cy="349038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group of blue text on a black background&#10;&#10;AI-generated content may be incorrect.">
            <a:extLst>
              <a:ext uri="{FF2B5EF4-FFF2-40B4-BE49-F238E27FC236}">
                <a16:creationId xmlns:a16="http://schemas.microsoft.com/office/drawing/2014/main" xmlns="" id="{30047653-2E8D-7A8F-6A0D-8B90ED269E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39"/>
          <a:stretch/>
        </p:blipFill>
        <p:spPr>
          <a:xfrm>
            <a:off x="913063" y="1168730"/>
            <a:ext cx="7317873" cy="3406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6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35">
            <a:extLst>
              <a:ext uri="{FF2B5EF4-FFF2-40B4-BE49-F238E27FC236}">
                <a16:creationId xmlns:a16="http://schemas.microsoft.com/office/drawing/2014/main" xmlns="" id="{866E692A-6542-9525-2473-0F251AC80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949" y="448260"/>
            <a:ext cx="8229600" cy="553998"/>
          </a:xfrm>
        </p:spPr>
        <p:txBody>
          <a:bodyPr>
            <a:normAutofit/>
          </a:bodyPr>
          <a:lstStyle/>
          <a:p>
            <a:r>
              <a:rPr lang="en-US" dirty="0"/>
              <a:t>Industrial Platform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E3ADD6F-E8D4-DD65-EE1F-E7A22D70976E}"/>
              </a:ext>
            </a:extLst>
          </p:cNvPr>
          <p:cNvSpPr/>
          <p:nvPr/>
        </p:nvSpPr>
        <p:spPr>
          <a:xfrm>
            <a:off x="4572000" y="-1"/>
            <a:ext cx="4574802" cy="514224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43" name="Slide Number Placeholder 42">
            <a:extLst>
              <a:ext uri="{FF2B5EF4-FFF2-40B4-BE49-F238E27FC236}">
                <a16:creationId xmlns:a16="http://schemas.microsoft.com/office/drawing/2014/main" xmlns="" id="{523AB7DF-0B06-2DC7-48C7-969760F9D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D2C88-9B63-459B-916C-99FC19A96149}" type="slidenum">
              <a:rPr lang="en-US" smtClean="0"/>
              <a:t>4</a:t>
            </a:fld>
            <a:endParaRPr lang="en-US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xmlns="" id="{FFCA3314-A8F7-68C1-727C-D95225C9DAFE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64949" y="1005937"/>
            <a:ext cx="8229600" cy="307777"/>
          </a:xfrm>
        </p:spPr>
        <p:txBody>
          <a:bodyPr>
            <a:normAutofit/>
          </a:bodyPr>
          <a:lstStyle/>
          <a:p>
            <a:r>
              <a:rPr lang="en-US" sz="1400" i="0" dirty="0">
                <a:solidFill>
                  <a:schemeClr val="tx2"/>
                </a:solidFill>
              </a:rPr>
              <a:t>Proprietary Technologies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xmlns="" id="{9D6C0012-F7F1-5723-B0CC-89A1846CB20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57200" y="1428750"/>
            <a:ext cx="8229600" cy="3048000"/>
          </a:xfrm>
        </p:spPr>
        <p:txBody>
          <a:bodyPr>
            <a:noAutofit/>
          </a:bodyPr>
          <a:lstStyle/>
          <a:p>
            <a:pPr marL="285750" lvl="1">
              <a:lnSpc>
                <a:spcPct val="120000"/>
              </a:lnSpc>
            </a:pPr>
            <a:r>
              <a:rPr lang="en-US" b="0" i="0" u="none" strike="noStrike" baseline="0" dirty="0">
                <a:solidFill>
                  <a:srgbClr val="001C3D"/>
                </a:solidFill>
                <a:latin typeface="+mn-lt"/>
              </a:rPr>
              <a:t>Proprietary </a:t>
            </a:r>
            <a:r>
              <a:rPr lang="en-US" b="1" i="0" u="none" strike="noStrike" baseline="0" dirty="0">
                <a:solidFill>
                  <a:srgbClr val="001C3D"/>
                </a:solidFill>
                <a:latin typeface="+mn-lt"/>
              </a:rPr>
              <a:t>Connectors &amp; </a:t>
            </a:r>
            <a:r>
              <a:rPr lang="en-US" b="1" i="0" u="none" strike="noStrike" baseline="0" dirty="0" err="1">
                <a:solidFill>
                  <a:srgbClr val="001C3D"/>
                </a:solidFill>
                <a:latin typeface="+mn-lt"/>
              </a:rPr>
              <a:t>Middlewares</a:t>
            </a:r>
            <a:r>
              <a:rPr lang="en-US" b="1" i="0" u="none" strike="noStrike" baseline="0" dirty="0">
                <a:solidFill>
                  <a:srgbClr val="001C3D"/>
                </a:solidFill>
                <a:latin typeface="+mn-lt"/>
              </a:rPr>
              <a:t> </a:t>
            </a:r>
            <a:r>
              <a:rPr lang="en-US" b="0" i="0" u="none" strike="noStrike" baseline="0" dirty="0">
                <a:solidFill>
                  <a:srgbClr val="001C3D"/>
                </a:solidFill>
                <a:latin typeface="+mn-lt"/>
              </a:rPr>
              <a:t>for Industrial Protocols (e.g., OPC UA/DA/XML, Modbus, </a:t>
            </a:r>
            <a:r>
              <a:rPr lang="en-US" b="0" i="0" u="none" strike="noStrike" baseline="0" dirty="0" err="1">
                <a:solidFill>
                  <a:srgbClr val="001C3D"/>
                </a:solidFill>
                <a:latin typeface="+mn-lt"/>
              </a:rPr>
              <a:t>Profinet</a:t>
            </a:r>
            <a:r>
              <a:rPr lang="en-US" b="0" i="0" u="none" strike="noStrike" baseline="0" dirty="0">
                <a:solidFill>
                  <a:srgbClr val="001C3D"/>
                </a:solidFill>
                <a:latin typeface="+mn-lt"/>
              </a:rPr>
              <a:t>, etc.)</a:t>
            </a:r>
          </a:p>
          <a:p>
            <a:pPr marL="285750" lvl="1">
              <a:lnSpc>
                <a:spcPct val="120000"/>
              </a:lnSpc>
            </a:pPr>
            <a:r>
              <a:rPr lang="en-US" b="0" i="0" u="none" strike="noStrike" baseline="0" dirty="0">
                <a:solidFill>
                  <a:srgbClr val="001C3D"/>
                </a:solidFill>
                <a:latin typeface="+mn-lt"/>
              </a:rPr>
              <a:t>Proprietary </a:t>
            </a:r>
            <a:r>
              <a:rPr lang="en-US" b="1" i="0" u="none" strike="noStrike" baseline="0" dirty="0">
                <a:solidFill>
                  <a:srgbClr val="001C3D"/>
                </a:solidFill>
                <a:latin typeface="+mn-lt"/>
              </a:rPr>
              <a:t>Interfaces with Scada &amp; ERP Systems </a:t>
            </a:r>
            <a:r>
              <a:rPr lang="en-US" b="0" i="0" u="none" strike="noStrike" baseline="0" dirty="0">
                <a:solidFill>
                  <a:srgbClr val="001C3D"/>
                </a:solidFill>
                <a:latin typeface="+mn-lt"/>
              </a:rPr>
              <a:t>(e.g., HMIs, PLCs, SAP, etc.)</a:t>
            </a:r>
          </a:p>
          <a:p>
            <a:pPr marL="285750" lvl="1">
              <a:lnSpc>
                <a:spcPct val="120000"/>
              </a:lnSpc>
            </a:pPr>
            <a:r>
              <a:rPr lang="en-US" b="1" i="0" u="none" strike="noStrike" baseline="0" dirty="0">
                <a:solidFill>
                  <a:srgbClr val="001C3D"/>
                </a:solidFill>
                <a:latin typeface="+mn-lt"/>
              </a:rPr>
              <a:t>Fog Computing custom gateways </a:t>
            </a:r>
            <a:r>
              <a:rPr lang="en-US" b="0" i="0" u="none" strike="noStrike" baseline="0" dirty="0">
                <a:solidFill>
                  <a:srgbClr val="001C3D"/>
                </a:solidFill>
                <a:latin typeface="+mn-lt"/>
              </a:rPr>
              <a:t>process some data before forwarding it to the cloud</a:t>
            </a:r>
            <a:endParaRPr lang="en-US" b="0" dirty="0">
              <a:solidFill>
                <a:srgbClr val="001C3D"/>
              </a:solidFill>
              <a:latin typeface="+mn-lt"/>
            </a:endParaRPr>
          </a:p>
          <a:p>
            <a:pPr marL="285750" lvl="1">
              <a:lnSpc>
                <a:spcPct val="120000"/>
              </a:lnSpc>
            </a:pPr>
            <a:r>
              <a:rPr lang="en-US" b="1" i="0" u="none" strike="noStrike" baseline="0" dirty="0">
                <a:solidFill>
                  <a:srgbClr val="001C3D"/>
                </a:solidFill>
                <a:latin typeface="+mn-lt"/>
              </a:rPr>
              <a:t>Bidirectional Communication </a:t>
            </a:r>
            <a:r>
              <a:rPr lang="en-US" b="0" i="0" u="none" strike="noStrike" baseline="0" dirty="0">
                <a:solidFill>
                  <a:srgbClr val="001C3D"/>
                </a:solidFill>
                <a:latin typeface="+mn-lt"/>
              </a:rPr>
              <a:t>with Production Lines (start/stop production, change production line parameters, etc.)</a:t>
            </a:r>
          </a:p>
          <a:p>
            <a:pPr marL="285750" lvl="1">
              <a:lnSpc>
                <a:spcPct val="120000"/>
              </a:lnSpc>
            </a:pPr>
            <a:r>
              <a:rPr lang="en-US" b="1" i="0" u="none" strike="noStrike" baseline="0" dirty="0">
                <a:solidFill>
                  <a:srgbClr val="001C3D"/>
                </a:solidFill>
                <a:latin typeface="+mn-lt"/>
              </a:rPr>
              <a:t>Production Optimization Engine </a:t>
            </a:r>
            <a:r>
              <a:rPr lang="en-US" b="0" i="0" u="none" strike="noStrike" baseline="0" dirty="0">
                <a:solidFill>
                  <a:srgbClr val="001C3D"/>
                </a:solidFill>
                <a:latin typeface="+mn-lt"/>
              </a:rPr>
              <a:t>to improve the efficiency, output &amp; quality of manufacturing or production systems. </a:t>
            </a:r>
          </a:p>
          <a:p>
            <a:pPr marL="742950" lvl="2">
              <a:lnSpc>
                <a:spcPct val="120000"/>
              </a:lnSpc>
            </a:pPr>
            <a:r>
              <a:rPr lang="en-US" sz="1100" b="1" i="0" u="none" strike="noStrike" baseline="0" dirty="0">
                <a:solidFill>
                  <a:srgbClr val="001C3D"/>
                </a:solidFill>
                <a:latin typeface="+mn-lt"/>
              </a:rPr>
              <a:t>Predictive &amp; Preventive Maintenance Engine </a:t>
            </a:r>
            <a:r>
              <a:rPr lang="en-US" sz="1100" b="0" i="0" u="none" strike="noStrike" baseline="0" dirty="0">
                <a:solidFill>
                  <a:srgbClr val="001C3D"/>
                </a:solidFill>
                <a:latin typeface="+mn-lt"/>
              </a:rPr>
              <a:t>to maintain equipment, minimize downtime, and reduce costs.</a:t>
            </a:r>
          </a:p>
          <a:p>
            <a:pPr marL="742950" lvl="2">
              <a:lnSpc>
                <a:spcPct val="120000"/>
              </a:lnSpc>
            </a:pPr>
            <a:r>
              <a:rPr lang="en-US" sz="1100" b="0" i="0" u="none" strike="noStrike" baseline="0" dirty="0">
                <a:solidFill>
                  <a:srgbClr val="001C3D"/>
                </a:solidFill>
                <a:latin typeface="+mn-lt"/>
              </a:rPr>
              <a:t>Ensures that machinery and systems </a:t>
            </a:r>
            <a:r>
              <a:rPr lang="en-US" sz="1100" b="1" i="0" u="none" strike="noStrike" baseline="0" dirty="0">
                <a:solidFill>
                  <a:srgbClr val="001C3D"/>
                </a:solidFill>
                <a:latin typeface="+mn-lt"/>
              </a:rPr>
              <a:t>operate efficiently and safely</a:t>
            </a:r>
            <a:r>
              <a:rPr lang="en-US" sz="1100" b="0" i="0" u="none" strike="noStrike" baseline="0" dirty="0">
                <a:solidFill>
                  <a:srgbClr val="001C3D"/>
                </a:solidFill>
                <a:latin typeface="+mn-lt"/>
              </a:rPr>
              <a:t>, but they differ in how and when</a:t>
            </a:r>
          </a:p>
          <a:p>
            <a:pPr marL="742950" lvl="2">
              <a:lnSpc>
                <a:spcPct val="120000"/>
              </a:lnSpc>
            </a:pPr>
            <a:r>
              <a:rPr lang="en-US" sz="1100" b="0" i="0" u="none" strike="noStrike" baseline="0" dirty="0">
                <a:solidFill>
                  <a:srgbClr val="001C3D"/>
                </a:solidFill>
                <a:latin typeface="+mn-lt"/>
              </a:rPr>
              <a:t>maintenance is performed.</a:t>
            </a:r>
          </a:p>
          <a:p>
            <a:pPr marL="742950" lvl="2">
              <a:lnSpc>
                <a:spcPct val="120000"/>
              </a:lnSpc>
            </a:pPr>
            <a:r>
              <a:rPr lang="en-US" sz="1100" b="1" i="0" u="none" strike="noStrike" baseline="0" dirty="0">
                <a:solidFill>
                  <a:srgbClr val="001C3D"/>
                </a:solidFill>
                <a:latin typeface="+mn-lt"/>
              </a:rPr>
              <a:t>Fault Detection Engine </a:t>
            </a:r>
            <a:r>
              <a:rPr lang="en-US" sz="1100" b="0" i="0" u="none" strike="noStrike" baseline="0" dirty="0">
                <a:solidFill>
                  <a:srgbClr val="001C3D"/>
                </a:solidFill>
                <a:latin typeface="+mn-lt"/>
              </a:rPr>
              <a:t>that identifies defects/issues in equipment in both reactive &amp; proactive manner</a:t>
            </a:r>
          </a:p>
          <a:p>
            <a:pPr marL="742950" lvl="2">
              <a:lnSpc>
                <a:spcPct val="120000"/>
              </a:lnSpc>
            </a:pPr>
            <a:r>
              <a:rPr lang="en-US" sz="1100" b="0" i="0" u="none" strike="noStrike" baseline="0" dirty="0">
                <a:solidFill>
                  <a:srgbClr val="001C3D"/>
                </a:solidFill>
                <a:latin typeface="+mn-lt"/>
              </a:rPr>
              <a:t>Industrial </a:t>
            </a:r>
            <a:r>
              <a:rPr lang="en-US" sz="1100" b="1" i="0" u="none" strike="noStrike" baseline="0" dirty="0">
                <a:solidFill>
                  <a:srgbClr val="001C3D"/>
                </a:solidFill>
                <a:latin typeface="+mn-lt"/>
              </a:rPr>
              <a:t>KPIs &amp; Analytics </a:t>
            </a:r>
            <a:r>
              <a:rPr lang="en-US" sz="1100" b="0" i="0" u="none" strike="noStrike" baseline="0" dirty="0">
                <a:solidFill>
                  <a:srgbClr val="001C3D"/>
                </a:solidFill>
                <a:latin typeface="+mn-lt"/>
              </a:rPr>
              <a:t>(e.g., OEE, TEEP, etc.)</a:t>
            </a:r>
            <a:endParaRPr lang="en-US" sz="1100" dirty="0">
              <a:latin typeface="+mn-lt"/>
            </a:endParaRPr>
          </a:p>
        </p:txBody>
      </p:sp>
      <p:pic>
        <p:nvPicPr>
          <p:cNvPr id="5" name="Picture 4" descr="A blue and black logo&#10;&#10;AI-generated content may be incorrect.">
            <a:extLst>
              <a:ext uri="{FF2B5EF4-FFF2-40B4-BE49-F238E27FC236}">
                <a16:creationId xmlns:a16="http://schemas.microsoft.com/office/drawing/2014/main" xmlns="" id="{39908DBD-B724-FE05-E8EC-2AF64F2456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192" y="383155"/>
            <a:ext cx="1228608" cy="40953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4579372" y="-9528"/>
            <a:ext cx="4572000" cy="5143503"/>
            <a:chOff x="0" y="0"/>
            <a:chExt cx="4572000" cy="51435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72000" cy="5143500"/>
            </a:xfrm>
            <a:custGeom>
              <a:avLst/>
              <a:gdLst/>
              <a:ahLst/>
              <a:cxnLst/>
              <a:rect l="l" t="t" r="r" b="b"/>
              <a:pathLst>
                <a:path w="4572000" h="5143500">
                  <a:moveTo>
                    <a:pt x="0" y="5143500"/>
                  </a:moveTo>
                  <a:lnTo>
                    <a:pt x="4572000" y="5143500"/>
                  </a:lnTo>
                  <a:lnTo>
                    <a:pt x="45720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F5F5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" name="Title 20">
            <a:extLst>
              <a:ext uri="{FF2B5EF4-FFF2-40B4-BE49-F238E27FC236}">
                <a16:creationId xmlns:a16="http://schemas.microsoft.com/office/drawing/2014/main" xmlns="" id="{0A4EB01F-C9E8-D96A-EBD5-40812DB4E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829" y="438150"/>
            <a:ext cx="8229600" cy="553998"/>
          </a:xfrm>
        </p:spPr>
        <p:txBody>
          <a:bodyPr>
            <a:spAutoFit/>
          </a:bodyPr>
          <a:lstStyle/>
          <a:p>
            <a:r>
              <a:rPr lang="en-US" dirty="0"/>
              <a:t>Energy Platform​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xmlns="" id="{CDC7D76D-41AE-F326-7F63-D3FD0D723D4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49829" y="996771"/>
            <a:ext cx="8229600" cy="307777"/>
          </a:xfrm>
        </p:spPr>
        <p:txBody>
          <a:bodyPr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  <a:latin typeface="+mn-lt"/>
              </a:rPr>
              <a:t>Proprietary Technologies​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xmlns="" id="{A32BB08B-07DD-74D9-1DC5-C160F41F218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57200" y="1512699"/>
            <a:ext cx="8229600" cy="2115107"/>
          </a:xfrm>
        </p:spPr>
        <p:txBody>
          <a:bodyPr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b="1" dirty="0">
                <a:latin typeface="+mn-lt"/>
              </a:rPr>
              <a:t>Energy Disaggregation</a:t>
            </a:r>
            <a:r>
              <a:rPr lang="en-US" sz="1050" dirty="0">
                <a:latin typeface="+mn-lt"/>
              </a:rPr>
              <a:t> from a single central Energy Meter of a household into individual appliances energy consumption​</a:t>
            </a:r>
          </a:p>
          <a:p>
            <a:pPr marL="628650" lvl="2" indent="-171450"/>
            <a:r>
              <a:rPr lang="en-US" sz="1050" b="1" dirty="0">
                <a:latin typeface="+mn-lt"/>
              </a:rPr>
              <a:t>Hi-</a:t>
            </a:r>
            <a:r>
              <a:rPr lang="en-US" sz="1050" b="1" dirty="0" err="1">
                <a:latin typeface="+mn-lt"/>
              </a:rPr>
              <a:t>freq</a:t>
            </a:r>
            <a:r>
              <a:rPr lang="en-US" sz="1050" b="1" dirty="0">
                <a:latin typeface="+mn-lt"/>
              </a:rPr>
              <a:t> content analysis </a:t>
            </a:r>
            <a:r>
              <a:rPr lang="en-US" sz="1050" dirty="0">
                <a:latin typeface="+mn-lt"/>
              </a:rPr>
              <a:t>to capture appliance-specific usage patterns​</a:t>
            </a:r>
          </a:p>
          <a:p>
            <a:pPr marL="628650" lvl="2" indent="-171450"/>
            <a:r>
              <a:rPr lang="en-US" sz="1050" b="1" dirty="0">
                <a:latin typeface="+mn-lt"/>
              </a:rPr>
              <a:t>Hi-accuracy for appliance energy prediction </a:t>
            </a:r>
            <a:r>
              <a:rPr lang="en-US" sz="1050" dirty="0">
                <a:latin typeface="+mn-lt"/>
              </a:rPr>
              <a:t>(TECA score ~90%)​</a:t>
            </a:r>
          </a:p>
          <a:p>
            <a:pPr marL="628650" lvl="2" indent="-171450"/>
            <a:r>
              <a:rPr lang="en-US" sz="1050" dirty="0">
                <a:latin typeface="+mn-lt"/>
              </a:rPr>
              <a:t>x-home &amp; x-device type data augmentation.​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b="1" dirty="0">
                <a:latin typeface="+mn-lt"/>
              </a:rPr>
              <a:t>Thermal &amp; Visual Comfort Inference Tool</a:t>
            </a:r>
            <a:r>
              <a:rPr lang="en-US" sz="1050" dirty="0">
                <a:latin typeface="+mn-lt"/>
              </a:rPr>
              <a:t> for assessment &amp; optimized prediction of the comfort levels of occupants in closed environments ​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b="1" dirty="0">
                <a:latin typeface="+mn-lt"/>
              </a:rPr>
              <a:t>Occupancy Inference Tool</a:t>
            </a:r>
            <a:r>
              <a:rPr lang="en-US" sz="1050" dirty="0">
                <a:latin typeface="+mn-lt"/>
              </a:rPr>
              <a:t> for the presence of people based on privacy-preserving AI modelling of energy consumption data &amp; motion detectors​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b="1" dirty="0">
                <a:latin typeface="+mn-lt"/>
              </a:rPr>
              <a:t>Gamification Engine </a:t>
            </a:r>
            <a:r>
              <a:rPr lang="en-US" sz="1050" dirty="0">
                <a:latin typeface="+mn-lt"/>
              </a:rPr>
              <a:t>integrates game-like elements and principles into smart home systems to enhance user engagement, motivation, and overall experience. ​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xmlns="" id="{70CD58A6-A817-CF3C-EF90-A10E9A702E0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810000" y="3710781"/>
            <a:ext cx="4876800" cy="965995"/>
          </a:xfrm>
        </p:spPr>
        <p:txBody>
          <a:bodyPr>
            <a:normAutofit/>
          </a:bodyPr>
          <a:lstStyle/>
          <a:p>
            <a:r>
              <a:rPr lang="en-US"/>
              <a:t>“Pragma Energy is </a:t>
            </a:r>
            <a:r>
              <a:rPr lang="en-US" b="1"/>
              <a:t>an innovative Energy IoT platform </a:t>
            </a:r>
            <a:r>
              <a:rPr lang="en-US"/>
              <a:t>designed to </a:t>
            </a:r>
            <a:r>
              <a:rPr lang="en-US" b="1"/>
              <a:t>optimize energy consumption and enhance efficiency in buildings and industrial settings</a:t>
            </a:r>
            <a:r>
              <a:rPr lang="en-US"/>
              <a:t>, helping organizations reduce energy costs, improve comfort, and achieve sustainability goals through smarter energy management”​</a:t>
            </a:r>
          </a:p>
        </p:txBody>
      </p:sp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xmlns="" id="{A8B9305A-1190-22AD-4C6F-85A5CDDB5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D2C88-9B63-459B-916C-99FC19A96149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7B4FE6E-3EBC-9ED6-4169-DE8BDDB74E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58192" y="383155"/>
            <a:ext cx="1228607" cy="40953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xmlns="" id="{C26425FA-00C1-02A3-AC44-D270D6764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8150"/>
            <a:ext cx="8229600" cy="553998"/>
          </a:xfrm>
        </p:spPr>
        <p:txBody>
          <a:bodyPr>
            <a:spAutoFit/>
          </a:bodyPr>
          <a:lstStyle/>
          <a:p>
            <a:r>
              <a:rPr lang="en-US" dirty="0"/>
              <a:t>Maritime Platform​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D7D982D-7DAC-B5B9-ADEE-95FCCB6FFE14}"/>
              </a:ext>
            </a:extLst>
          </p:cNvPr>
          <p:cNvSpPr/>
          <p:nvPr/>
        </p:nvSpPr>
        <p:spPr>
          <a:xfrm>
            <a:off x="4572000" y="-1"/>
            <a:ext cx="4574802" cy="514224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xmlns="" id="{D0C2E052-30C4-7F87-E420-DC4DEB2CF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D2C88-9B63-459B-916C-99FC19A96149}" type="slidenum">
              <a:rPr lang="en-US" smtClean="0"/>
              <a:t>6</a:t>
            </a:fld>
            <a:endParaRPr lang="en-US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xmlns="" id="{D69F0869-11F2-2A23-8776-A479AA172B5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57200" y="992148"/>
            <a:ext cx="8229600" cy="307777"/>
          </a:xfrm>
        </p:spPr>
        <p:txBody>
          <a:bodyPr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Proprietary Technologies​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xmlns="" id="{C506DCF4-95C5-19AB-7B9B-05DEEC90B53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57200" y="1581150"/>
            <a:ext cx="8229600" cy="1404938"/>
          </a:xfrm>
        </p:spPr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/>
              <a:t>Multi-factor Routing Optimization: </a:t>
            </a:r>
            <a:r>
              <a:rPr lang="en-US"/>
              <a:t>Real-time weather routing that optimizes route selection, trip duration, and fuel consumption ​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/>
              <a:t>Route/Maintenance-specific Analytics:  </a:t>
            </a:r>
            <a:r>
              <a:rPr lang="en-US"/>
              <a:t>Identifies patterns to detect wave-walls, assesses hull fouling status, and predicts potential engine issues​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/>
              <a:t>Model-based simulation engine: </a:t>
            </a:r>
            <a:r>
              <a:rPr lang="en-US"/>
              <a:t>Simulates environmental conditions to calculate added resistance and evaluate the environmental impact​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/>
              <a:t>Emissions Optimization: </a:t>
            </a:r>
            <a:r>
              <a:rPr lang="en-US"/>
              <a:t>Optimizes vessel trip operations to ensure compliance with environmental regulations​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xmlns="" id="{C224F4FC-FC16-9B0A-F405-174EA068AAC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114800" y="3413126"/>
            <a:ext cx="4572000" cy="889792"/>
          </a:xfrm>
        </p:spPr>
        <p:txBody>
          <a:bodyPr/>
          <a:lstStyle/>
          <a:p>
            <a:r>
              <a:rPr lang="en-US"/>
              <a:t>“Pragma Maritime is </a:t>
            </a:r>
            <a:r>
              <a:rPr lang="en-US" b="1"/>
              <a:t>a data-driven optimization platform aimed at fostering a greener maritime industry </a:t>
            </a:r>
            <a:r>
              <a:rPr lang="en-US"/>
              <a:t>by equipping ship owners and operators with the insights necessary to </a:t>
            </a:r>
            <a:r>
              <a:rPr lang="en-US" b="1"/>
              <a:t>meet their decarbonization objectives”​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8630CAF-236F-C72A-9E1F-B61DC4F18C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58192" y="383155"/>
            <a:ext cx="1228607" cy="409535"/>
          </a:xfrm>
          <a:prstGeom prst="rect">
            <a:avLst/>
          </a:prstGeom>
        </p:spPr>
      </p:pic>
      <p:pic>
        <p:nvPicPr>
          <p:cNvPr id="5" name="Picture 4" descr="A blue line drawing of a diagram&#10;&#10;AI-generated content may be incorrect.">
            <a:extLst>
              <a:ext uri="{FF2B5EF4-FFF2-40B4-BE49-F238E27FC236}">
                <a16:creationId xmlns:a16="http://schemas.microsoft.com/office/drawing/2014/main" xmlns="" id="{907F8F89-3418-C9B4-88D0-0D1A88A001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557" y="2986088"/>
            <a:ext cx="2023715" cy="171926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01DAF4A-49CD-489C-F34E-0FC99CC81FF6}"/>
              </a:ext>
            </a:extLst>
          </p:cNvPr>
          <p:cNvSpPr/>
          <p:nvPr/>
        </p:nvSpPr>
        <p:spPr>
          <a:xfrm>
            <a:off x="4572000" y="-1"/>
            <a:ext cx="4574802" cy="514224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1" name="Title 20">
            <a:extLst>
              <a:ext uri="{FF2B5EF4-FFF2-40B4-BE49-F238E27FC236}">
                <a16:creationId xmlns:a16="http://schemas.microsoft.com/office/drawing/2014/main" xmlns="" id="{0186FE62-35CA-AAE1-AB85-1DA1009A2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949" y="445899"/>
            <a:ext cx="8229600" cy="553998"/>
          </a:xfrm>
        </p:spPr>
        <p:txBody>
          <a:bodyPr>
            <a:spAutoFit/>
          </a:bodyPr>
          <a:lstStyle/>
          <a:p>
            <a:r>
              <a:rPr lang="en-US" dirty="0"/>
              <a:t>AR Training Platform​</a:t>
            </a:r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xmlns="" id="{F99A7FD3-F668-A943-B4D4-F94B1F7A5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D2C88-9B63-459B-916C-99FC19A96149}" type="slidenum">
              <a:rPr lang="en-US" smtClean="0"/>
              <a:t>7</a:t>
            </a:fld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xmlns="" id="{4721105F-C7CC-FD5F-C2E4-9707DB59F1B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64949" y="1008457"/>
            <a:ext cx="8229600" cy="307777"/>
          </a:xfrm>
        </p:spPr>
        <p:txBody>
          <a:bodyPr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Proprietary Technologies​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xmlns="" id="{44D1C74D-2192-4936-C92E-1CEA2D75322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57200" y="1428750"/>
            <a:ext cx="8229600" cy="2057401"/>
          </a:xfrm>
        </p:spPr>
        <p:txBody>
          <a:bodyPr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/>
              <a:t>X-Platform Augmented Reality Visualization Engine: </a:t>
            </a:r>
            <a:r>
              <a:rPr lang="en-US"/>
              <a:t>On-Site training, maintenance and worker assistance Visualization of operations in 3D with Localization, Marker-less AR Technology, Event notification and Training logging ​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/>
              <a:t>ML Object Recognition Technology: </a:t>
            </a:r>
            <a:r>
              <a:rPr lang="en-US"/>
              <a:t>Object detection/recognition and provision of context aware information​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err="1"/>
              <a:t>IIoT</a:t>
            </a:r>
            <a:r>
              <a:rPr lang="en-US" b="1"/>
              <a:t> data Integration through the Pragma Industrial Platform:</a:t>
            </a:r>
            <a:r>
              <a:rPr lang="en-US"/>
              <a:t> Overlay of IoT data directly on the equipment and facilities involved. Real-time training parameters set based on rules derived through IoT data.​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/>
              <a:t>Annotated Video Conferencing Module: </a:t>
            </a:r>
            <a:r>
              <a:rPr lang="en-US"/>
              <a:t>Integrated 2-way Audiovisual communication/annotation of worker point-of view in real-time with remote expert.​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/>
              <a:t>Full-Stack Integrated Training Cloud Platform (</a:t>
            </a:r>
            <a:r>
              <a:rPr lang="en-US" b="1" err="1"/>
              <a:t>SSaS</a:t>
            </a:r>
            <a:r>
              <a:rPr lang="en-US" b="1"/>
              <a:t>):</a:t>
            </a:r>
            <a:r>
              <a:rPr lang="en-US"/>
              <a:t> On-Line Visual Training Scenario Editor Formalizing SOP in digital form with multimedia and 3D content, Scenarios &amp; Assets CMS, User Management Dashboard &amp; Trainee Analytics​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xmlns="" id="{74803BC6-C5C6-B981-ED2A-4DDB719F8ED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52800" y="3548856"/>
            <a:ext cx="5334000" cy="893553"/>
          </a:xfrm>
        </p:spPr>
        <p:txBody>
          <a:bodyPr>
            <a:noAutofit/>
          </a:bodyPr>
          <a:lstStyle/>
          <a:p>
            <a:r>
              <a:rPr lang="en-US"/>
              <a:t>“Pragma AR Training is a </a:t>
            </a:r>
            <a:r>
              <a:rPr lang="en-US" b="1"/>
              <a:t>comprehensive training platform</a:t>
            </a:r>
            <a:r>
              <a:rPr lang="en-US"/>
              <a:t> focused on </a:t>
            </a:r>
            <a:r>
              <a:rPr lang="en-US" b="1"/>
              <a:t>Industry 4.0 and beyond offering complete command of  training procedure: </a:t>
            </a:r>
            <a:r>
              <a:rPr lang="en-US"/>
              <a:t>creation, editing, deploying and monitoring that aims to enhance workforce education by providing immersive, interactive, and hands-on learning experiences”​</a:t>
            </a:r>
          </a:p>
        </p:txBody>
      </p:sp>
      <p:pic>
        <p:nvPicPr>
          <p:cNvPr id="6" name="Picture 5" descr="A blue and black logo">
            <a:extLst>
              <a:ext uri="{FF2B5EF4-FFF2-40B4-BE49-F238E27FC236}">
                <a16:creationId xmlns:a16="http://schemas.microsoft.com/office/drawing/2014/main" xmlns="" id="{136542C1-B238-A8E1-8E68-5C706ACE01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573" y="459008"/>
            <a:ext cx="1220859" cy="24624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A6FAD05-6464-40A4-7659-0C51972F67E8}"/>
              </a:ext>
            </a:extLst>
          </p:cNvPr>
          <p:cNvSpPr/>
          <p:nvPr/>
        </p:nvSpPr>
        <p:spPr>
          <a:xfrm>
            <a:off x="4572000" y="-1"/>
            <a:ext cx="4574802" cy="514224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xmlns="" id="{CD31EA5B-58A6-895C-4FF0-3EF701E44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949" y="447030"/>
            <a:ext cx="8229600" cy="553998"/>
          </a:xfrm>
        </p:spPr>
        <p:txBody>
          <a:bodyPr>
            <a:normAutofit/>
          </a:bodyPr>
          <a:lstStyle/>
          <a:p>
            <a:r>
              <a:rPr lang="en-US" dirty="0"/>
              <a:t>BIM Solutions​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xmlns="" id="{52E3232A-BA3B-878F-74AD-60DA97986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D2C88-9B63-459B-916C-99FC19A96149}" type="slidenum">
              <a:rPr lang="en-US" smtClean="0"/>
              <a:t>8</a:t>
            </a:fld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xmlns="" id="{E23AECAA-0828-FEA8-28DC-8FFF65E93AF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64949" y="1012547"/>
            <a:ext cx="8229600" cy="307777"/>
          </a:xfrm>
        </p:spPr>
        <p:txBody>
          <a:bodyPr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Proprietary Technologies​</a:t>
            </a:r>
          </a:p>
        </p:txBody>
      </p:sp>
      <p:sp>
        <p:nvSpPr>
          <p:cNvPr id="21" name="Text Placeholder 22">
            <a:extLst>
              <a:ext uri="{FF2B5EF4-FFF2-40B4-BE49-F238E27FC236}">
                <a16:creationId xmlns:a16="http://schemas.microsoft.com/office/drawing/2014/main" xmlns="" id="{B6A6E738-678F-EC27-D0A9-B14FC0F235A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57200" y="1428750"/>
            <a:ext cx="8229600" cy="2057401"/>
          </a:xfrm>
        </p:spPr>
        <p:txBody>
          <a:bodyPr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Cross Platform Virtual &amp; Augmented Reality BIM visualization Engine:</a:t>
            </a:r>
            <a:r>
              <a:rPr lang="en-US" dirty="0"/>
              <a:t> Augmented and Virtual Reality </a:t>
            </a:r>
            <a:r>
              <a:rPr lang="en-US" dirty="0" err="1"/>
              <a:t>Visualisation</a:t>
            </a:r>
            <a:r>
              <a:rPr lang="en-US" dirty="0"/>
              <a:t> with Mapping, </a:t>
            </a:r>
            <a:r>
              <a:rPr lang="en-US" dirty="0" err="1"/>
              <a:t>Localisation</a:t>
            </a:r>
            <a:r>
              <a:rPr lang="en-US" dirty="0"/>
              <a:t> and Correlation of BIM data and Multi-Source information​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ML Visual Quality Control System for Concrete and Steel Structure Defect Detection </a:t>
            </a:r>
            <a:r>
              <a:rPr lang="en-US" dirty="0"/>
              <a:t>​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IoT data Integration through the Pragma IoT Platform: </a:t>
            </a:r>
            <a:r>
              <a:rPr lang="en-US" dirty="0"/>
              <a:t>On-Site Overlay of IoT data directly on the construction elements​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BIM Annotation Engine</a:t>
            </a:r>
            <a:r>
              <a:rPr lang="en-US" dirty="0"/>
              <a:t> for Quality Control, 4D BIM Construction Process Management and Safety Survey ​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MEP Component ML detection engine:</a:t>
            </a:r>
            <a:r>
              <a:rPr lang="en-US" dirty="0"/>
              <a:t> Feature detection/recognition and provision of context aware information​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Autodesk Revit Plugin</a:t>
            </a:r>
            <a:r>
              <a:rPr lang="en-US" dirty="0"/>
              <a:t> for BIM Openings (Doors, Windows, Curtain Walls) sketching and generation, direct import to Revit​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Full-Stack Integrated Cloud Platform (</a:t>
            </a:r>
            <a:r>
              <a:rPr lang="en-US" b="1" dirty="0" err="1"/>
              <a:t>SSaS</a:t>
            </a:r>
            <a:r>
              <a:rPr lang="en-US" b="1" dirty="0"/>
              <a:t>) </a:t>
            </a:r>
            <a:r>
              <a:rPr lang="en-US" dirty="0"/>
              <a:t>for BIM Object Management, Revit Family DB and User Management​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xmlns="" id="{BA0E81E7-10CC-2290-E6C5-49C27FEFA12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114800" y="3549648"/>
            <a:ext cx="4572000" cy="1041442"/>
          </a:xfrm>
        </p:spPr>
        <p:txBody>
          <a:bodyPr/>
          <a:lstStyle/>
          <a:p>
            <a:r>
              <a:rPr lang="el-GR"/>
              <a:t>«</a:t>
            </a:r>
            <a:r>
              <a:rPr lang="en-US"/>
              <a:t>Pragma Building is </a:t>
            </a:r>
            <a:r>
              <a:rPr lang="en-US" b="1"/>
              <a:t>an expanding Toolset aiming to streamline building design, construction, and management </a:t>
            </a:r>
            <a:r>
              <a:rPr lang="en-US"/>
              <a:t>by providing a digital representation of a building’s physical and functional characteristics </a:t>
            </a:r>
            <a:r>
              <a:rPr lang="en-US" b="1"/>
              <a:t>through real-time data sharing and augmented visualization</a:t>
            </a:r>
            <a:r>
              <a:rPr lang="el-GR" b="1"/>
              <a:t>»</a:t>
            </a:r>
            <a:r>
              <a:rPr lang="en-US" b="1"/>
              <a:t> </a:t>
            </a:r>
            <a:r>
              <a:rPr lang="en-US"/>
              <a:t>​</a:t>
            </a:r>
          </a:p>
        </p:txBody>
      </p:sp>
      <p:pic>
        <p:nvPicPr>
          <p:cNvPr id="6" name="Picture 5" descr="A blue and black logo">
            <a:extLst>
              <a:ext uri="{FF2B5EF4-FFF2-40B4-BE49-F238E27FC236}">
                <a16:creationId xmlns:a16="http://schemas.microsoft.com/office/drawing/2014/main" xmlns="" id="{58B33169-A2BC-2F40-4D5D-2A21EB0175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394" y="438150"/>
            <a:ext cx="1236357" cy="2493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>
            <a:extLst>
              <a:ext uri="{FF2B5EF4-FFF2-40B4-BE49-F238E27FC236}">
                <a16:creationId xmlns:a16="http://schemas.microsoft.com/office/drawing/2014/main" xmlns="" id="{210CE5FC-FCC2-65C4-C414-59FCD4A8C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924" y="448612"/>
            <a:ext cx="8229600" cy="553998"/>
          </a:xfrm>
        </p:spPr>
        <p:txBody>
          <a:bodyPr>
            <a:normAutofit/>
          </a:bodyPr>
          <a:lstStyle/>
          <a:p>
            <a:r>
              <a:rPr lang="en-US" dirty="0"/>
              <a:t>Where we are today ​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xmlns="" id="{25F34C79-74E8-0C70-E2F3-0E9DBE0CA12E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44764" y="1959772"/>
            <a:ext cx="4095754" cy="1450843"/>
          </a:xfrm>
        </p:spPr>
        <p:txBody>
          <a:bodyPr>
            <a:normAutofit/>
          </a:bodyPr>
          <a:lstStyle/>
          <a:p>
            <a:pPr marL="171450" lvl="1" indent="-171450"/>
            <a:r>
              <a:rPr lang="en-US" sz="1200" dirty="0"/>
              <a:t>Verticals for industry, energy &amp; shipping</a:t>
            </a:r>
            <a:r>
              <a:rPr lang="en-US" sz="1200" b="0" dirty="0"/>
              <a:t> fully operational at key-stakeholders in Greece​</a:t>
            </a:r>
          </a:p>
          <a:p>
            <a:pPr marL="171450" lvl="1" indent="-171450"/>
            <a:r>
              <a:rPr lang="en-US" sz="1200" dirty="0"/>
              <a:t>Vertical for </a:t>
            </a:r>
            <a:r>
              <a:rPr lang="en-US" sz="1200" dirty="0" err="1"/>
              <a:t>MilTech</a:t>
            </a:r>
            <a:r>
              <a:rPr lang="en-US" sz="1200" dirty="0"/>
              <a:t>/</a:t>
            </a:r>
            <a:r>
              <a:rPr lang="en-US" sz="1200" dirty="0" err="1"/>
              <a:t>Defence</a:t>
            </a:r>
            <a:r>
              <a:rPr lang="en-US" sz="1200" dirty="0"/>
              <a:t> </a:t>
            </a:r>
            <a:r>
              <a:rPr lang="en-US" sz="1200" b="0" dirty="0"/>
              <a:t>at prototype stage​</a:t>
            </a:r>
          </a:p>
          <a:p>
            <a:pPr marL="171450" lvl="1" indent="-171450"/>
            <a:r>
              <a:rPr lang="en-US" sz="1200" b="0" dirty="0"/>
              <a:t>Technology status: EcoEdge.AI already released​ - Constant improvements towards scalability, explainability, etc.​</a:t>
            </a:r>
          </a:p>
          <a:p>
            <a:pPr marL="171450" lvl="1" indent="-171450"/>
            <a:endParaRPr lang="en-US" sz="1200" b="0" dirty="0"/>
          </a:p>
        </p:txBody>
      </p:sp>
      <p:sp>
        <p:nvSpPr>
          <p:cNvPr id="41" name="Slide Number Placeholder 5">
            <a:extLst>
              <a:ext uri="{FF2B5EF4-FFF2-40B4-BE49-F238E27FC236}">
                <a16:creationId xmlns:a16="http://schemas.microsoft.com/office/drawing/2014/main" xmlns="" id="{98E8AB75-A2B9-E44E-5BBB-64BFCEFF55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05800" y="462915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i="1">
                <a:solidFill>
                  <a:schemeClr val="tx2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fld id="{AEAD2C88-9B63-459B-916C-99FC19A96149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xmlns="" id="{91D1276E-78A6-90B7-59EB-1FB09C234B30}"/>
              </a:ext>
            </a:extLst>
          </p:cNvPr>
          <p:cNvSpPr/>
          <p:nvPr/>
        </p:nvSpPr>
        <p:spPr>
          <a:xfrm>
            <a:off x="5169724" y="619770"/>
            <a:ext cx="3136076" cy="390396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9A504932-DDE8-6D6D-2978-57FCE89F967B}"/>
              </a:ext>
            </a:extLst>
          </p:cNvPr>
          <p:cNvGrpSpPr/>
          <p:nvPr/>
        </p:nvGrpSpPr>
        <p:grpSpPr>
          <a:xfrm>
            <a:off x="5575119" y="824594"/>
            <a:ext cx="2325286" cy="3494312"/>
            <a:chOff x="5354830" y="781981"/>
            <a:chExt cx="2325286" cy="3494312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927786D4-4165-B6CE-E119-5C98F6FC0385}"/>
                </a:ext>
              </a:extLst>
            </p:cNvPr>
            <p:cNvSpPr txBox="1"/>
            <p:nvPr/>
          </p:nvSpPr>
          <p:spPr>
            <a:xfrm>
              <a:off x="5354830" y="3506852"/>
              <a:ext cx="232528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</a:rPr>
                <a:t>95%</a:t>
              </a:r>
            </a:p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CUSTOMER SATISFACTION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C6E91BBE-1FEF-0142-4692-F844DA68FDB4}"/>
                </a:ext>
              </a:extLst>
            </p:cNvPr>
            <p:cNvSpPr txBox="1"/>
            <p:nvPr/>
          </p:nvSpPr>
          <p:spPr>
            <a:xfrm>
              <a:off x="5421802" y="2598561"/>
              <a:ext cx="219134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3200" b="1" dirty="0">
                  <a:solidFill>
                    <a:schemeClr val="bg1"/>
                  </a:solidFill>
                </a:rPr>
                <a:t>6</a:t>
              </a:r>
              <a:r>
                <a:rPr lang="en-US" sz="3200" b="1" dirty="0">
                  <a:solidFill>
                    <a:schemeClr val="bg1"/>
                  </a:solidFill>
                </a:rPr>
                <a:t>0+</a:t>
              </a:r>
            </a:p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SPECIALISTS IN OUR TEAM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74F549B5-600A-F209-B4A0-462F64F1217C}"/>
                </a:ext>
              </a:extLst>
            </p:cNvPr>
            <p:cNvSpPr txBox="1"/>
            <p:nvPr/>
          </p:nvSpPr>
          <p:spPr>
            <a:xfrm>
              <a:off x="5679273" y="781981"/>
              <a:ext cx="16764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</a:rPr>
                <a:t>26</a:t>
              </a:r>
            </a:p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INDUSTRY AWARDS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4FF67E6A-6171-2FD1-A4BC-59C23C245573}"/>
                </a:ext>
              </a:extLst>
            </p:cNvPr>
            <p:cNvSpPr txBox="1"/>
            <p:nvPr/>
          </p:nvSpPr>
          <p:spPr>
            <a:xfrm>
              <a:off x="5545349" y="1690271"/>
              <a:ext cx="194424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</a:rPr>
                <a:t>150+</a:t>
              </a:r>
            </a:p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SUCCESSFUL PROJECTS</a:t>
              </a:r>
            </a:p>
          </p:txBody>
        </p:sp>
      </p:grpSp>
      <p:sp>
        <p:nvSpPr>
          <p:cNvPr id="4" name="Text Placeholder 25">
            <a:extLst>
              <a:ext uri="{FF2B5EF4-FFF2-40B4-BE49-F238E27FC236}">
                <a16:creationId xmlns:a16="http://schemas.microsoft.com/office/drawing/2014/main" xmlns="" id="{028868B0-E7BD-035C-6DFE-0C29D2EEC2AF}"/>
              </a:ext>
            </a:extLst>
          </p:cNvPr>
          <p:cNvSpPr txBox="1">
            <a:spLocks/>
          </p:cNvSpPr>
          <p:nvPr/>
        </p:nvSpPr>
        <p:spPr>
          <a:xfrm>
            <a:off x="4577712" y="3244045"/>
            <a:ext cx="4121524" cy="8405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100" b="0" kern="1200">
                <a:solidFill>
                  <a:schemeClr val="tx1"/>
                </a:solidFill>
                <a:latin typeface="+mj-lt"/>
                <a:ea typeface="+mn-ea"/>
                <a:cs typeface="Poppins" panose="00000500000000000000" pitchFamily="2" charset="0"/>
              </a:defRPr>
            </a:lvl1pPr>
            <a:lvl2pPr marL="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100" b="0" kern="1200">
                <a:solidFill>
                  <a:schemeClr val="tx1"/>
                </a:solidFill>
                <a:latin typeface="+mj-lt"/>
                <a:ea typeface="+mn-ea"/>
                <a:cs typeface="Poppins" panose="00000500000000000000" pitchFamily="2" charset="0"/>
              </a:defRPr>
            </a:lvl2pPr>
            <a:lvl3pPr marL="4572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000" b="0" kern="1200">
                <a:solidFill>
                  <a:schemeClr val="tx1"/>
                </a:solidFill>
                <a:latin typeface="+mj-lt"/>
                <a:ea typeface="+mn-ea"/>
                <a:cs typeface="Poppins" panose="00000500000000000000" pitchFamily="2" charset="0"/>
              </a:defRPr>
            </a:lvl3pPr>
            <a:lvl4pPr marL="685800" indent="-2286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000" b="0" kern="1200">
                <a:solidFill>
                  <a:schemeClr val="tx1"/>
                </a:solidFill>
                <a:latin typeface="+mj-lt"/>
                <a:ea typeface="+mn-ea"/>
                <a:cs typeface="Poppins" panose="00000500000000000000" pitchFamily="2" charset="0"/>
              </a:defRPr>
            </a:lvl4pPr>
            <a:lvl5pPr marL="914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000" b="0" kern="1200">
                <a:solidFill>
                  <a:schemeClr val="tx1"/>
                </a:solidFill>
                <a:latin typeface="+mj-lt"/>
                <a:ea typeface="+mn-ea"/>
                <a:cs typeface="Poppins" panose="00000500000000000000" pitchFamily="2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lvl="1" indent="-171450"/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agma Iot 1">
  <a:themeElements>
    <a:clrScheme name="Pragma Iot">
      <a:dk1>
        <a:srgbClr val="001C3D"/>
      </a:dk1>
      <a:lt1>
        <a:sysClr val="window" lastClr="FFFFFF"/>
      </a:lt1>
      <a:dk2>
        <a:srgbClr val="1A578A"/>
      </a:dk2>
      <a:lt2>
        <a:srgbClr val="F5F5F5"/>
      </a:lt2>
      <a:accent1>
        <a:srgbClr val="FC0067"/>
      </a:accent1>
      <a:accent2>
        <a:srgbClr val="001C3D"/>
      </a:accent2>
      <a:accent3>
        <a:srgbClr val="F5F5F5"/>
      </a:accent3>
      <a:accent4>
        <a:srgbClr val="ECECEC"/>
      </a:accent4>
      <a:accent5>
        <a:srgbClr val="1A578A"/>
      </a:accent5>
      <a:accent6>
        <a:srgbClr val="FFFFFF"/>
      </a:accent6>
      <a:hlink>
        <a:srgbClr val="FC0067"/>
      </a:hlink>
      <a:folHlink>
        <a:srgbClr val="001C3D"/>
      </a:folHlink>
    </a:clrScheme>
    <a:fontScheme name="Custom 6">
      <a:majorFont>
        <a:latin typeface="Manrope"/>
        <a:ea typeface=""/>
        <a:cs typeface=""/>
      </a:majorFont>
      <a:minorFont>
        <a:latin typeface="Manro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agma Iot 1" id="{04937887-E12D-43B4-8D1F-4B4488036E76}" vid="{71DD6304-D7EA-472E-AC0E-7F312E4CF63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fbae2bf7-e3c8-4304-94ec-8f300f0ccdc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164D5B6CC59834FB2DE8EABDE312F4E" ma:contentTypeVersion="10" ma:contentTypeDescription="Create a new document." ma:contentTypeScope="" ma:versionID="977711342bfdf58fc9bb1587f45c78ad">
  <xsd:schema xmlns:xsd="http://www.w3.org/2001/XMLSchema" xmlns:xs="http://www.w3.org/2001/XMLSchema" xmlns:p="http://schemas.microsoft.com/office/2006/metadata/properties" xmlns:ns3="fbae2bf7-e3c8-4304-94ec-8f300f0ccdc0" targetNamespace="http://schemas.microsoft.com/office/2006/metadata/properties" ma:root="true" ma:fieldsID="1035b90ea052300764a55ae3ee77214f" ns3:_="">
    <xsd:import namespace="fbae2bf7-e3c8-4304-94ec-8f300f0ccdc0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_activity" minOccurs="0"/>
                <xsd:element ref="ns3:MediaServiceSystem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ae2bf7-e3c8-4304-94ec-8f300f0ccdc0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3" nillable="true" ma:displayName="_activity" ma:hidden="true" ma:internalName="_activity">
      <xsd:simpleType>
        <xsd:restriction base="dms:Note"/>
      </xsd:simpleType>
    </xsd:element>
    <xsd:element name="MediaServiceSystemTags" ma:index="1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7E4AC39-5CD7-4514-B252-751E4A76AFFD}">
  <ds:schemaRefs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fbae2bf7-e3c8-4304-94ec-8f300f0ccdc0"/>
    <ds:schemaRef ds:uri="http://purl.org/dc/terms/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97A738C-967B-44AC-9A2E-3D1125609CA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074681A-E11D-4AA7-84BD-07EB3378BD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bae2bf7-e3c8-4304-94ec-8f300f0ccdc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497</TotalTime>
  <Words>978</Words>
  <Application>Microsoft Office PowerPoint</Application>
  <PresentationFormat>Προβολή στην οθόνη (16:9)</PresentationFormat>
  <Paragraphs>87</Paragraphs>
  <Slides>12</Slides>
  <Notes>2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9" baseType="lpstr">
      <vt:lpstr>Arial</vt:lpstr>
      <vt:lpstr>Courier New</vt:lpstr>
      <vt:lpstr>Wingdings</vt:lpstr>
      <vt:lpstr>Manrope</vt:lpstr>
      <vt:lpstr>Poppins</vt:lpstr>
      <vt:lpstr>Aptos</vt:lpstr>
      <vt:lpstr>Pragma Iot 1</vt:lpstr>
      <vt:lpstr>Παρουσίαση του PowerPoint</vt:lpstr>
      <vt:lpstr>About Pragma IoT</vt:lpstr>
      <vt:lpstr>Services &amp; Products</vt:lpstr>
      <vt:lpstr>Industrial Platform</vt:lpstr>
      <vt:lpstr>Energy Platform​</vt:lpstr>
      <vt:lpstr>Maritime Platform​</vt:lpstr>
      <vt:lpstr>AR Training Platform​</vt:lpstr>
      <vt:lpstr>BIM Solutions​</vt:lpstr>
      <vt:lpstr>Where we are today ​</vt:lpstr>
      <vt:lpstr>Our Clients</vt:lpstr>
      <vt:lpstr>Team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Pragma Extended Presentation-2.pdf</dc:title>
  <dc:creator>Foteini</dc:creator>
  <cp:lastModifiedBy>DELL</cp:lastModifiedBy>
  <cp:revision>16</cp:revision>
  <dcterms:created xsi:type="dcterms:W3CDTF">2006-08-16T00:00:00Z</dcterms:created>
  <dcterms:modified xsi:type="dcterms:W3CDTF">2025-05-05T16:05:11Z</dcterms:modified>
  <dc:identifier>DAGXqMaHfAU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0x0101004164D5B6CC59834FB2DE8EABDE312F4E</vt:lpwstr>
  </property>
</Properties>
</file>